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15" r:id="rId2"/>
    <p:sldId id="421" r:id="rId3"/>
    <p:sldId id="416" r:id="rId4"/>
    <p:sldId id="417" r:id="rId5"/>
    <p:sldId id="418" r:id="rId6"/>
    <p:sldId id="419" r:id="rId7"/>
    <p:sldId id="420" r:id="rId8"/>
    <p:sldId id="422" r:id="rId9"/>
    <p:sldId id="423" r:id="rId10"/>
    <p:sldId id="426" r:id="rId11"/>
    <p:sldId id="428" r:id="rId12"/>
    <p:sldId id="424" r:id="rId13"/>
    <p:sldId id="425" r:id="rId14"/>
    <p:sldId id="410" r:id="rId15"/>
    <p:sldId id="377" r:id="rId16"/>
    <p:sldId id="376" r:id="rId17"/>
    <p:sldId id="378" r:id="rId18"/>
    <p:sldId id="379" r:id="rId19"/>
    <p:sldId id="380" r:id="rId20"/>
    <p:sldId id="268" r:id="rId21"/>
    <p:sldId id="290" r:id="rId22"/>
    <p:sldId id="292" r:id="rId23"/>
    <p:sldId id="363" r:id="rId24"/>
    <p:sldId id="373" r:id="rId25"/>
    <p:sldId id="299" r:id="rId26"/>
    <p:sldId id="300" r:id="rId27"/>
    <p:sldId id="301" r:id="rId28"/>
    <p:sldId id="302" r:id="rId29"/>
    <p:sldId id="308" r:id="rId30"/>
    <p:sldId id="309" r:id="rId31"/>
    <p:sldId id="310" r:id="rId32"/>
    <p:sldId id="312" r:id="rId33"/>
    <p:sldId id="387" r:id="rId34"/>
    <p:sldId id="311" r:id="rId35"/>
    <p:sldId id="314" r:id="rId36"/>
    <p:sldId id="412" r:id="rId37"/>
    <p:sldId id="315" r:id="rId38"/>
    <p:sldId id="317" r:id="rId39"/>
    <p:sldId id="318" r:id="rId40"/>
    <p:sldId id="319" r:id="rId41"/>
    <p:sldId id="331" r:id="rId42"/>
    <p:sldId id="320" r:id="rId43"/>
    <p:sldId id="338" r:id="rId44"/>
    <p:sldId id="328" r:id="rId45"/>
    <p:sldId id="329" r:id="rId46"/>
    <p:sldId id="303" r:id="rId47"/>
    <p:sldId id="337" r:id="rId48"/>
    <p:sldId id="336" r:id="rId49"/>
    <p:sldId id="332" r:id="rId50"/>
    <p:sldId id="333" r:id="rId51"/>
    <p:sldId id="334" r:id="rId52"/>
    <p:sldId id="335" r:id="rId53"/>
    <p:sldId id="341" r:id="rId54"/>
    <p:sldId id="339" r:id="rId55"/>
    <p:sldId id="340" r:id="rId56"/>
    <p:sldId id="349" r:id="rId57"/>
    <p:sldId id="304" r:id="rId58"/>
    <p:sldId id="325" r:id="rId59"/>
    <p:sldId id="352" r:id="rId60"/>
    <p:sldId id="353" r:id="rId61"/>
    <p:sldId id="305" r:id="rId62"/>
    <p:sldId id="342" r:id="rId63"/>
    <p:sldId id="345" r:id="rId64"/>
    <p:sldId id="347" r:id="rId65"/>
    <p:sldId id="343" r:id="rId66"/>
    <p:sldId id="346" r:id="rId67"/>
    <p:sldId id="427" r:id="rId68"/>
    <p:sldId id="307" r:id="rId69"/>
    <p:sldId id="351" r:id="rId70"/>
    <p:sldId id="327" r:id="rId71"/>
    <p:sldId id="414" r:id="rId72"/>
    <p:sldId id="354" r:id="rId73"/>
    <p:sldId id="413" r:id="rId74"/>
    <p:sldId id="348" r:id="rId75"/>
    <p:sldId id="411"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88" autoAdjust="0"/>
    <p:restoredTop sz="94624" autoAdjust="0"/>
  </p:normalViewPr>
  <p:slideViewPr>
    <p:cSldViewPr>
      <p:cViewPr>
        <p:scale>
          <a:sx n="100" d="100"/>
          <a:sy n="100" d="100"/>
        </p:scale>
        <p:origin x="24" y="111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1372942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293406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337143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192644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28492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40546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1686490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13406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2906944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29557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388E34-1E0D-4A24-81D6-F108BD0999B6}" type="datetimeFigureOut">
              <a:rPr lang="en-US" smtClean="0"/>
              <a:pPr/>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1225675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388E34-1E0D-4A24-81D6-F108BD0999B6}" type="datetimeFigureOut">
              <a:rPr lang="en-US" smtClean="0"/>
              <a:pPr/>
              <a:t>1/26/2015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CBD15-52C2-4691-82F8-A2C52ABFACA5}" type="slidenum">
              <a:rPr lang="en-US" smtClean="0"/>
              <a:pPr/>
              <a:t>‹#›</a:t>
            </a:fld>
            <a:endParaRPr lang="en-US" dirty="0"/>
          </a:p>
        </p:txBody>
      </p:sp>
    </p:spTree>
    <p:extLst>
      <p:ext uri="{BB962C8B-B14F-4D97-AF65-F5344CB8AC3E}">
        <p14:creationId xmlns:p14="http://schemas.microsoft.com/office/powerpoint/2010/main" val="567636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Christianity and the Challenge of Islam</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solidFill>
                  <a:srgbClr val="002060"/>
                </a:solidFill>
              </a:rPr>
              <a:t>By: </a:t>
            </a:r>
            <a:r>
              <a:rPr lang="en-US" dirty="0" smtClean="0">
                <a:solidFill>
                  <a:srgbClr val="002060"/>
                </a:solidFill>
              </a:rPr>
              <a:t>Gladwyn Kiddoe</a:t>
            </a:r>
          </a:p>
          <a:p>
            <a:pPr marL="0" indent="0" algn="ctr">
              <a:buNone/>
            </a:pPr>
            <a:r>
              <a:rPr lang="en-US" dirty="0" smtClean="0">
                <a:solidFill>
                  <a:srgbClr val="002060"/>
                </a:solidFill>
              </a:rPr>
              <a:t>Director</a:t>
            </a:r>
          </a:p>
          <a:p>
            <a:pPr marL="0" indent="0" algn="ctr">
              <a:buNone/>
            </a:pPr>
            <a:r>
              <a:rPr lang="en-US" dirty="0">
                <a:solidFill>
                  <a:srgbClr val="002060"/>
                </a:solidFill>
              </a:rPr>
              <a:t> </a:t>
            </a:r>
            <a:r>
              <a:rPr lang="en-US" dirty="0" smtClean="0">
                <a:solidFill>
                  <a:srgbClr val="002060"/>
                </a:solidFill>
              </a:rPr>
              <a:t>Jamaica </a:t>
            </a:r>
            <a:r>
              <a:rPr lang="en-US" dirty="0">
                <a:solidFill>
                  <a:srgbClr val="002060"/>
                </a:solidFill>
              </a:rPr>
              <a:t>S</a:t>
            </a:r>
            <a:r>
              <a:rPr lang="en-US" dirty="0" smtClean="0">
                <a:solidFill>
                  <a:srgbClr val="002060"/>
                </a:solidFill>
              </a:rPr>
              <a:t>chool of Preaching and Biblical Studies</a:t>
            </a:r>
          </a:p>
          <a:p>
            <a:pPr marL="0" indent="0" algn="ctr">
              <a:buNone/>
            </a:pPr>
            <a:endParaRPr lang="en-US" dirty="0" smtClean="0"/>
          </a:p>
          <a:p>
            <a:pPr marL="0" indent="0" algn="ctr">
              <a:buNone/>
            </a:pPr>
            <a:r>
              <a:rPr lang="en-US" dirty="0" smtClean="0"/>
              <a:t>January 25, 2015</a:t>
            </a:r>
            <a:endParaRPr lang="en-US" dirty="0"/>
          </a:p>
        </p:txBody>
      </p:sp>
    </p:spTree>
    <p:extLst>
      <p:ext uri="{BB962C8B-B14F-4D97-AF65-F5344CB8AC3E}">
        <p14:creationId xmlns:p14="http://schemas.microsoft.com/office/powerpoint/2010/main" val="3675839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Hence our text for today</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The Apostle Paul could boldly say (no changes allowed). “Galatians 1:8,9.</a:t>
            </a:r>
            <a:r>
              <a:rPr lang="en-US" sz="3600" dirty="0" smtClean="0">
                <a:solidFill>
                  <a:srgbClr val="FF0000"/>
                </a:solidFill>
              </a:rPr>
              <a:t> “But even if we , or an angel from heaven, preach  any other gospel to you than  what you have received, let him be accursed. As we have said before, </a:t>
            </a:r>
            <a:r>
              <a:rPr lang="en-US" sz="3600" dirty="0">
                <a:solidFill>
                  <a:srgbClr val="FF0000"/>
                </a:solidFill>
              </a:rPr>
              <a:t>s</a:t>
            </a:r>
            <a:r>
              <a:rPr lang="en-US" sz="3600" dirty="0" smtClean="0">
                <a:solidFill>
                  <a:srgbClr val="FF0000"/>
                </a:solidFill>
              </a:rPr>
              <a:t>o now say we again, if anyone preaches any other gospel to you than what you have received, let him be accursed.”</a:t>
            </a:r>
          </a:p>
          <a:p>
            <a:r>
              <a:rPr lang="en-US" sz="3600" dirty="0" smtClean="0"/>
              <a:t>An absolutely clear statement!</a:t>
            </a:r>
            <a:endParaRPr lang="en-US" sz="3600" dirty="0"/>
          </a:p>
        </p:txBody>
      </p:sp>
    </p:spTree>
    <p:extLst>
      <p:ext uri="{BB962C8B-B14F-4D97-AF65-F5344CB8AC3E}">
        <p14:creationId xmlns:p14="http://schemas.microsoft.com/office/powerpoint/2010/main" val="1502542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Big Question</a:t>
            </a:r>
            <a:endParaRPr lang="en-US" dirty="0"/>
          </a:p>
        </p:txBody>
      </p:sp>
      <p:sp>
        <p:nvSpPr>
          <p:cNvPr id="3" name="Content Placeholder 2"/>
          <p:cNvSpPr>
            <a:spLocks noGrp="1"/>
          </p:cNvSpPr>
          <p:nvPr>
            <p:ph idx="1"/>
          </p:nvPr>
        </p:nvSpPr>
        <p:spPr/>
        <p:txBody>
          <a:bodyPr>
            <a:normAutofit/>
          </a:bodyPr>
          <a:lstStyle/>
          <a:p>
            <a:r>
              <a:rPr lang="en-US" sz="4000" dirty="0"/>
              <a:t>If </a:t>
            </a:r>
            <a:r>
              <a:rPr lang="en-US" sz="4000" dirty="0" smtClean="0"/>
              <a:t>all </a:t>
            </a:r>
            <a:r>
              <a:rPr lang="en-US" sz="4000" dirty="0"/>
              <a:t>truth for Godliness and Life </a:t>
            </a:r>
            <a:r>
              <a:rPr lang="en-US" sz="4000" dirty="0" smtClean="0"/>
              <a:t>had </a:t>
            </a:r>
            <a:r>
              <a:rPr lang="en-US" sz="4000" dirty="0"/>
              <a:t>been delivered </a:t>
            </a:r>
            <a:r>
              <a:rPr lang="en-US" sz="4000" dirty="0" smtClean="0"/>
              <a:t>to man through </a:t>
            </a:r>
            <a:r>
              <a:rPr lang="en-US" sz="4000" dirty="0"/>
              <a:t>the </a:t>
            </a:r>
            <a:r>
              <a:rPr lang="en-US" sz="4000" dirty="0" smtClean="0"/>
              <a:t>Bible by the end the first century how come some claim additional revelations since then?</a:t>
            </a:r>
          </a:p>
          <a:p>
            <a:r>
              <a:rPr lang="en-US" sz="4000" dirty="0" smtClean="0"/>
              <a:t>How Come?!</a:t>
            </a:r>
            <a:endParaRPr lang="en-US" sz="4000" dirty="0"/>
          </a:p>
        </p:txBody>
      </p:sp>
    </p:spTree>
    <p:extLst>
      <p:ext uri="{BB962C8B-B14F-4D97-AF65-F5344CB8AC3E}">
        <p14:creationId xmlns:p14="http://schemas.microsoft.com/office/powerpoint/2010/main" val="3568866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Following?</a:t>
            </a:r>
            <a:endParaRPr lang="en-US" dirty="0"/>
          </a:p>
        </p:txBody>
      </p:sp>
      <p:sp>
        <p:nvSpPr>
          <p:cNvPr id="3" name="Content Placeholder 2"/>
          <p:cNvSpPr>
            <a:spLocks noGrp="1"/>
          </p:cNvSpPr>
          <p:nvPr>
            <p:ph idx="1"/>
          </p:nvPr>
        </p:nvSpPr>
        <p:spPr/>
        <p:txBody>
          <a:bodyPr>
            <a:normAutofit fontScale="92500" lnSpcReduction="20000"/>
          </a:bodyPr>
          <a:lstStyle/>
          <a:p>
            <a:r>
              <a:rPr lang="en-US" sz="9600" dirty="0" smtClean="0"/>
              <a:t>Do you understand what God is saying?</a:t>
            </a:r>
            <a:endParaRPr lang="en-US" sz="9600" dirty="0">
              <a:solidFill>
                <a:srgbClr val="FF0000"/>
              </a:solidFill>
            </a:endParaRPr>
          </a:p>
        </p:txBody>
      </p:sp>
    </p:spTree>
    <p:extLst>
      <p:ext uri="{BB962C8B-B14F-4D97-AF65-F5344CB8AC3E}">
        <p14:creationId xmlns:p14="http://schemas.microsoft.com/office/powerpoint/2010/main" val="3635148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a:t>
            </a:r>
            <a:endParaRPr lang="en-US" dirty="0"/>
          </a:p>
        </p:txBody>
      </p:sp>
      <p:sp>
        <p:nvSpPr>
          <p:cNvPr id="3" name="Content Placeholder 2"/>
          <p:cNvSpPr>
            <a:spLocks noGrp="1"/>
          </p:cNvSpPr>
          <p:nvPr>
            <p:ph idx="1"/>
          </p:nvPr>
        </p:nvSpPr>
        <p:spPr/>
        <p:txBody>
          <a:bodyPr>
            <a:normAutofit/>
          </a:bodyPr>
          <a:lstStyle/>
          <a:p>
            <a:r>
              <a:rPr lang="en-US" sz="9600" dirty="0" smtClean="0">
                <a:solidFill>
                  <a:srgbClr val="FF0000"/>
                </a:solidFill>
              </a:rPr>
              <a:t>Christianity: The Challenge of Islam</a:t>
            </a:r>
            <a:endParaRPr lang="en-US" sz="9600" dirty="0">
              <a:solidFill>
                <a:srgbClr val="FF0000"/>
              </a:solidFill>
            </a:endParaRPr>
          </a:p>
        </p:txBody>
      </p:sp>
    </p:spTree>
    <p:extLst>
      <p:ext uri="{BB962C8B-B14F-4D97-AF65-F5344CB8AC3E}">
        <p14:creationId xmlns:p14="http://schemas.microsoft.com/office/powerpoint/2010/main" val="2241889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Since A.D. 100 many have claimed additional revelations  from God</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endParaRPr lang="en-US" sz="6600" dirty="0" smtClean="0"/>
          </a:p>
          <a:p>
            <a:r>
              <a:rPr lang="en-US" sz="6600" dirty="0" smtClean="0"/>
              <a:t>In particular in A.D. 622</a:t>
            </a:r>
            <a:endParaRPr lang="en-US" sz="6600" dirty="0"/>
          </a:p>
          <a:p>
            <a:r>
              <a:rPr lang="en-US" sz="6600" dirty="0" smtClean="0"/>
              <a:t>A </a:t>
            </a:r>
            <a:r>
              <a:rPr lang="en-US" sz="6600" dirty="0"/>
              <a:t>n</a:t>
            </a:r>
            <a:r>
              <a:rPr lang="en-US" sz="6600" dirty="0" smtClean="0"/>
              <a:t>ew </a:t>
            </a:r>
            <a:r>
              <a:rPr lang="en-US" sz="6600" dirty="0"/>
              <a:t>r</a:t>
            </a:r>
            <a:r>
              <a:rPr lang="en-US" sz="6600" dirty="0" smtClean="0"/>
              <a:t>eligion started in Arabia</a:t>
            </a:r>
          </a:p>
          <a:p>
            <a:r>
              <a:rPr lang="en-US" sz="6600" dirty="0" smtClean="0"/>
              <a:t>Based on a claim of additional revelation by a man  called Mohammed</a:t>
            </a:r>
          </a:p>
          <a:p>
            <a:r>
              <a:rPr lang="en-US" sz="6600" dirty="0" smtClean="0"/>
              <a:t>This religion: Islam</a:t>
            </a:r>
            <a:endParaRPr lang="en-US" sz="6600" dirty="0"/>
          </a:p>
        </p:txBody>
      </p:sp>
    </p:spTree>
    <p:extLst>
      <p:ext uri="{BB962C8B-B14F-4D97-AF65-F5344CB8AC3E}">
        <p14:creationId xmlns:p14="http://schemas.microsoft.com/office/powerpoint/2010/main" val="3652453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As Islam was  beginning</a:t>
            </a:r>
            <a:endParaRPr lang="en-US" sz="4000" dirty="0"/>
          </a:p>
        </p:txBody>
      </p:sp>
      <p:sp>
        <p:nvSpPr>
          <p:cNvPr id="3" name="Content Placeholder 2"/>
          <p:cNvSpPr>
            <a:spLocks noGrp="1"/>
          </p:cNvSpPr>
          <p:nvPr>
            <p:ph idx="1"/>
          </p:nvPr>
        </p:nvSpPr>
        <p:spPr/>
        <p:txBody>
          <a:bodyPr>
            <a:normAutofit fontScale="85000" lnSpcReduction="10000"/>
          </a:bodyPr>
          <a:lstStyle/>
          <a:p>
            <a:r>
              <a:rPr lang="en-US" sz="7200" dirty="0" smtClean="0">
                <a:solidFill>
                  <a:srgbClr val="FF0000"/>
                </a:solidFill>
              </a:rPr>
              <a:t>Christianity had begun to enter a period known widely as the dark ages. </a:t>
            </a:r>
          </a:p>
          <a:p>
            <a:r>
              <a:rPr lang="en-US" sz="7200" dirty="0" smtClean="0">
                <a:solidFill>
                  <a:srgbClr val="FF0000"/>
                </a:solidFill>
              </a:rPr>
              <a:t>A.D. 600 – 1100 (approximately)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As The Religion of Islam began</a:t>
            </a:r>
            <a:endParaRPr lang="en-US" dirty="0">
              <a:solidFill>
                <a:srgbClr val="FF0000"/>
              </a:solidFill>
            </a:endParaRPr>
          </a:p>
        </p:txBody>
      </p:sp>
      <p:sp>
        <p:nvSpPr>
          <p:cNvPr id="3" name="Content Placeholder 2"/>
          <p:cNvSpPr>
            <a:spLocks noGrp="1"/>
          </p:cNvSpPr>
          <p:nvPr>
            <p:ph idx="1"/>
          </p:nvPr>
        </p:nvSpPr>
        <p:spPr>
          <a:xfrm>
            <a:off x="685800" y="868998"/>
            <a:ext cx="8229600" cy="4525963"/>
          </a:xfrm>
        </p:spPr>
        <p:txBody>
          <a:bodyPr>
            <a:normAutofit fontScale="92500" lnSpcReduction="20000"/>
          </a:bodyPr>
          <a:lstStyle/>
          <a:p>
            <a:pPr marL="0" indent="0">
              <a:buNone/>
            </a:pPr>
            <a:endParaRPr lang="en-US" dirty="0" smtClean="0"/>
          </a:p>
          <a:p>
            <a:r>
              <a:rPr lang="en-US" sz="5200" dirty="0" smtClean="0"/>
              <a:t>The first Universal Pope </a:t>
            </a:r>
            <a:r>
              <a:rPr lang="en-US" sz="5200" dirty="0" err="1" smtClean="0"/>
              <a:t>Bonaface</a:t>
            </a:r>
            <a:r>
              <a:rPr lang="en-US" sz="5200" dirty="0" smtClean="0"/>
              <a:t> III was being appointed in Rome in A.D. 606.</a:t>
            </a:r>
          </a:p>
          <a:p>
            <a:r>
              <a:rPr lang="en-US" sz="5200" dirty="0" smtClean="0"/>
              <a:t> An office not taught by Jesus or His Apostles.</a:t>
            </a:r>
          </a:p>
          <a:p>
            <a:pPr>
              <a:buNone/>
            </a:pPr>
            <a:r>
              <a:rPr lang="en-US" sz="4400" dirty="0"/>
              <a:t> </a:t>
            </a:r>
            <a:r>
              <a:rPr lang="en-US" sz="4400" dirty="0" smtClean="0"/>
              <a:t>  Ephesians 4:11</a:t>
            </a:r>
          </a:p>
          <a:p>
            <a:pPr>
              <a:buNone/>
            </a:pPr>
            <a:endParaRPr lang="en-US" sz="3900" dirty="0" smtClean="0"/>
          </a:p>
          <a:p>
            <a:pPr>
              <a:buNone/>
            </a:pPr>
            <a:endParaRPr lang="en-US" sz="3900" dirty="0" smtClean="0"/>
          </a:p>
          <a:p>
            <a:endParaRPr lang="en-US" sz="39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Hence at about A.D. 600</a:t>
            </a:r>
            <a:endParaRPr lang="en-US" dirty="0"/>
          </a:p>
        </p:txBody>
      </p:sp>
      <p:sp>
        <p:nvSpPr>
          <p:cNvPr id="3" name="Content Placeholder 2"/>
          <p:cNvSpPr>
            <a:spLocks noGrp="1"/>
          </p:cNvSpPr>
          <p:nvPr>
            <p:ph idx="1"/>
          </p:nvPr>
        </p:nvSpPr>
        <p:spPr/>
        <p:txBody>
          <a:bodyPr>
            <a:normAutofit fontScale="85000" lnSpcReduction="10000"/>
          </a:bodyPr>
          <a:lstStyle/>
          <a:p>
            <a:r>
              <a:rPr lang="en-US" sz="4300" dirty="0" smtClean="0">
                <a:solidFill>
                  <a:srgbClr val="FF0000"/>
                </a:solidFill>
              </a:rPr>
              <a:t>Two historic </a:t>
            </a:r>
            <a:r>
              <a:rPr lang="en-US" sz="4300" dirty="0">
                <a:solidFill>
                  <a:srgbClr val="FF0000"/>
                </a:solidFill>
              </a:rPr>
              <a:t>e</a:t>
            </a:r>
            <a:r>
              <a:rPr lang="en-US" sz="4300" dirty="0" smtClean="0">
                <a:solidFill>
                  <a:srgbClr val="FF0000"/>
                </a:solidFill>
              </a:rPr>
              <a:t>vents were taking place:</a:t>
            </a:r>
            <a:endParaRPr lang="en-US" dirty="0" smtClean="0"/>
          </a:p>
          <a:p>
            <a:r>
              <a:rPr lang="en-US" sz="4400" dirty="0" smtClean="0"/>
              <a:t>A new religion was starting in Arabia.</a:t>
            </a:r>
          </a:p>
          <a:p>
            <a:r>
              <a:rPr lang="en-US" sz="4400" dirty="0" smtClean="0"/>
              <a:t>A worldwide Pope,  foreign to the scriptures was being appointed in Rome.</a:t>
            </a:r>
          </a:p>
          <a:p>
            <a:r>
              <a:rPr lang="en-US" sz="4400" dirty="0" smtClean="0"/>
              <a:t>(There is no office of the Pope in the Bible)</a:t>
            </a:r>
            <a:endParaRPr lang="en-US" sz="4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facts</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Islam started about 589 years after the Church of Christ was established in A.D. 33</a:t>
            </a:r>
          </a:p>
          <a:p>
            <a:r>
              <a:rPr lang="en-US" sz="3600" dirty="0" smtClean="0"/>
              <a:t>The Koran (the Bible of Moslems) began to be written  about 540 years after Jude wrote we should “</a:t>
            </a:r>
            <a:r>
              <a:rPr lang="en-US" sz="3600" dirty="0" smtClean="0">
                <a:solidFill>
                  <a:srgbClr val="FF0000"/>
                </a:solidFill>
              </a:rPr>
              <a:t>….contend earnestly for the faith that was once and for all delivered unto the saints.” (Jude 3)</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Mohammed the founder of Islam</a:t>
            </a:r>
            <a:endParaRPr lang="en-US" dirty="0"/>
          </a:p>
        </p:txBody>
      </p:sp>
      <p:sp>
        <p:nvSpPr>
          <p:cNvPr id="3" name="Content Placeholder 2"/>
          <p:cNvSpPr>
            <a:spLocks noGrp="1"/>
          </p:cNvSpPr>
          <p:nvPr>
            <p:ph idx="1"/>
          </p:nvPr>
        </p:nvSpPr>
        <p:spPr/>
        <p:txBody>
          <a:bodyPr>
            <a:noAutofit/>
          </a:bodyPr>
          <a:lstStyle/>
          <a:p>
            <a:r>
              <a:rPr lang="en-US" sz="4800" dirty="0">
                <a:solidFill>
                  <a:srgbClr val="FF0000"/>
                </a:solidFill>
              </a:rPr>
              <a:t>S</a:t>
            </a:r>
            <a:r>
              <a:rPr lang="en-US" sz="4800" dirty="0" smtClean="0">
                <a:solidFill>
                  <a:srgbClr val="FF0000"/>
                </a:solidFill>
              </a:rPr>
              <a:t>aid he had visions from God.</a:t>
            </a:r>
          </a:p>
          <a:p>
            <a:r>
              <a:rPr lang="en-US" sz="4800" dirty="0" smtClean="0">
                <a:solidFill>
                  <a:srgbClr val="FF0000"/>
                </a:solidFill>
              </a:rPr>
              <a:t> He began presenting his </a:t>
            </a:r>
            <a:r>
              <a:rPr lang="en-US" sz="4800" dirty="0">
                <a:solidFill>
                  <a:srgbClr val="FF0000"/>
                </a:solidFill>
              </a:rPr>
              <a:t>v</a:t>
            </a:r>
            <a:r>
              <a:rPr lang="en-US" sz="4800" dirty="0" smtClean="0">
                <a:solidFill>
                  <a:srgbClr val="FF0000"/>
                </a:solidFill>
              </a:rPr>
              <a:t>isions/ teachings about 580 years after Galatians 1: 8,9 written.</a:t>
            </a: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Lord’s Work In Jamaica</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The Church of Christ at work in Jamaica  since the 1960’s</a:t>
            </a:r>
          </a:p>
          <a:p>
            <a:r>
              <a:rPr lang="en-US" dirty="0" smtClean="0"/>
              <a:t>Over 70 congregations on the Island.</a:t>
            </a:r>
          </a:p>
          <a:p>
            <a:r>
              <a:rPr lang="en-US" dirty="0" smtClean="0"/>
              <a:t>Jamaica School of Preaching and Biblical Studies: a school based in Kingston, Jamaica with an worldwide vision and  international reach.</a:t>
            </a:r>
          </a:p>
          <a:p>
            <a:r>
              <a:rPr lang="en-US" dirty="0" smtClean="0"/>
              <a:t>45 years old</a:t>
            </a:r>
          </a:p>
          <a:p>
            <a:r>
              <a:rPr lang="en-US" dirty="0" smtClean="0"/>
              <a:t>Graduates now serving  in 22 countries</a:t>
            </a:r>
          </a:p>
          <a:p>
            <a:r>
              <a:rPr lang="en-US" dirty="0" smtClean="0"/>
              <a:t>The JSP is teaching in 12 countries(with schools and classes)</a:t>
            </a:r>
          </a:p>
          <a:p>
            <a:r>
              <a:rPr lang="en-US" dirty="0" smtClean="0"/>
              <a:t>Over 200 hundred students</a:t>
            </a:r>
          </a:p>
          <a:p>
            <a:r>
              <a:rPr lang="en-US" dirty="0" smtClean="0"/>
              <a:t>Teaching men and women to share the Gospel to all the world</a:t>
            </a:r>
          </a:p>
          <a:p>
            <a:r>
              <a:rPr lang="en-US" dirty="0" smtClean="0"/>
              <a:t>Jim: the Negril Church of Christ continues to do well</a:t>
            </a:r>
          </a:p>
          <a:p>
            <a:r>
              <a:rPr lang="en-US" dirty="0" smtClean="0"/>
              <a:t>One of the  members now a third year student at the JSP.</a:t>
            </a:r>
            <a:endParaRPr lang="en-US" dirty="0"/>
          </a:p>
        </p:txBody>
      </p:sp>
    </p:spTree>
    <p:extLst>
      <p:ext uri="{BB962C8B-B14F-4D97-AF65-F5344CB8AC3E}">
        <p14:creationId xmlns:p14="http://schemas.microsoft.com/office/powerpoint/2010/main" val="14377861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solidFill>
                  <a:srgbClr val="FF0000"/>
                </a:solidFill>
              </a:rPr>
              <a:t>The Challenge </a:t>
            </a:r>
            <a:endParaRPr lang="en-US" sz="4800" dirty="0">
              <a:solidFill>
                <a:srgbClr val="FF0000"/>
              </a:solidFill>
            </a:endParaRPr>
          </a:p>
        </p:txBody>
      </p:sp>
      <p:sp>
        <p:nvSpPr>
          <p:cNvPr id="3" name="Content Placeholder 2"/>
          <p:cNvSpPr>
            <a:spLocks noGrp="1"/>
          </p:cNvSpPr>
          <p:nvPr>
            <p:ph idx="1"/>
          </p:nvPr>
        </p:nvSpPr>
        <p:spPr/>
        <p:txBody>
          <a:bodyPr>
            <a:noAutofit/>
          </a:bodyPr>
          <a:lstStyle/>
          <a:p>
            <a:r>
              <a:rPr lang="en-US" sz="3600" dirty="0" smtClean="0"/>
              <a:t>Of all the religions in the world, Islam is the most aggressive and poses the greatest challenge to Christianity.</a:t>
            </a:r>
          </a:p>
          <a:p>
            <a:r>
              <a:rPr lang="en-US" sz="3600" dirty="0" smtClean="0"/>
              <a:t>It is believed to be  the fastest growing religion worldwide.</a:t>
            </a:r>
          </a:p>
          <a:p>
            <a:r>
              <a:rPr lang="en-US" sz="3600" dirty="0" smtClean="0"/>
              <a:t>Islam has  least 1.6 billion adherents</a:t>
            </a:r>
          </a:p>
          <a:p>
            <a:r>
              <a:rPr lang="en-US" sz="3600" dirty="0"/>
              <a:t>M</a:t>
            </a:r>
            <a:r>
              <a:rPr lang="en-US" sz="3600" dirty="0" smtClean="0"/>
              <a:t>illions of followers of Islam in the USA, Europe and Asia and Africa.</a:t>
            </a:r>
          </a:p>
          <a:p>
            <a:pPr marL="0" indent="0">
              <a:buNone/>
            </a:pPr>
            <a:endParaRPr lang="en-US" sz="2800" dirty="0" smtClean="0"/>
          </a:p>
          <a:p>
            <a:pPr>
              <a:buNone/>
            </a:pPr>
            <a:endParaRPr lang="en-US" sz="3600" dirty="0" smtClean="0"/>
          </a:p>
          <a:p>
            <a:endParaRPr lang="en-US" sz="3600" dirty="0" smtClean="0"/>
          </a:p>
          <a:p>
            <a:pPr>
              <a:buNone/>
            </a:pPr>
            <a:endParaRPr lang="en-US" sz="5400" dirty="0"/>
          </a:p>
        </p:txBody>
      </p:sp>
    </p:spTree>
    <p:extLst>
      <p:ext uri="{BB962C8B-B14F-4D97-AF65-F5344CB8AC3E}">
        <p14:creationId xmlns:p14="http://schemas.microsoft.com/office/powerpoint/2010/main" val="3870421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 The word Islam means: “</a:t>
            </a:r>
            <a:r>
              <a:rPr lang="en-US" dirty="0" smtClean="0">
                <a:solidFill>
                  <a:srgbClr val="FF0000"/>
                </a:solidFill>
              </a:rPr>
              <a:t>Surrender.”</a:t>
            </a:r>
            <a:endParaRPr lang="en-US" dirty="0">
              <a:solidFill>
                <a:srgbClr val="FF0000"/>
              </a:solidFill>
            </a:endParaRPr>
          </a:p>
        </p:txBody>
      </p:sp>
      <p:sp>
        <p:nvSpPr>
          <p:cNvPr id="3" name="Content Placeholder 2"/>
          <p:cNvSpPr>
            <a:spLocks noGrp="1"/>
          </p:cNvSpPr>
          <p:nvPr>
            <p:ph idx="1"/>
          </p:nvPr>
        </p:nvSpPr>
        <p:spPr/>
        <p:txBody>
          <a:bodyPr>
            <a:normAutofit fontScale="40000" lnSpcReduction="20000"/>
          </a:bodyPr>
          <a:lstStyle/>
          <a:p>
            <a:pPr algn="ctr">
              <a:buNone/>
            </a:pPr>
            <a:r>
              <a:rPr lang="en-US" dirty="0" smtClean="0"/>
              <a:t>     </a:t>
            </a:r>
          </a:p>
          <a:p>
            <a:pPr algn="ctr">
              <a:buNone/>
            </a:pPr>
            <a:endParaRPr lang="en-US" sz="8700" dirty="0" smtClean="0">
              <a:solidFill>
                <a:srgbClr val="FF0000"/>
              </a:solidFill>
            </a:endParaRPr>
          </a:p>
          <a:p>
            <a:pPr>
              <a:buNone/>
            </a:pPr>
            <a:r>
              <a:rPr lang="en-US" sz="10100" dirty="0" smtClean="0">
                <a:solidFill>
                  <a:srgbClr val="FF0000"/>
                </a:solidFill>
              </a:rPr>
              <a:t>  </a:t>
            </a:r>
            <a:r>
              <a:rPr lang="en-US" sz="10100" dirty="0" smtClean="0"/>
              <a:t>This points to the call for </a:t>
            </a:r>
            <a:r>
              <a:rPr lang="en-US" sz="10100" dirty="0" smtClean="0">
                <a:solidFill>
                  <a:srgbClr val="FF0000"/>
                </a:solidFill>
              </a:rPr>
              <a:t>followers</a:t>
            </a:r>
            <a:r>
              <a:rPr lang="en-US" sz="10100" dirty="0" smtClean="0"/>
              <a:t> to </a:t>
            </a:r>
            <a:r>
              <a:rPr lang="en-US" sz="10100" dirty="0" smtClean="0">
                <a:solidFill>
                  <a:srgbClr val="FF0000"/>
                </a:solidFill>
              </a:rPr>
              <a:t>surrender to Allah and  to accept Mohammed as his prophet.</a:t>
            </a:r>
          </a:p>
          <a:p>
            <a:pPr>
              <a:buNone/>
            </a:pPr>
            <a:endParaRPr lang="en-US" sz="10100" dirty="0" smtClean="0">
              <a:solidFill>
                <a:srgbClr val="FF0000"/>
              </a:solidFill>
            </a:endParaRPr>
          </a:p>
          <a:p>
            <a:pPr>
              <a:buNone/>
            </a:pPr>
            <a:r>
              <a:rPr lang="en-US" sz="10100" dirty="0" smtClean="0">
                <a:solidFill>
                  <a:srgbClr val="FF0000"/>
                </a:solidFill>
              </a:rPr>
              <a:t>   </a:t>
            </a:r>
            <a:r>
              <a:rPr lang="en-US" sz="10100" dirty="0" smtClean="0"/>
              <a:t>The word </a:t>
            </a:r>
            <a:r>
              <a:rPr lang="en-US" sz="10100" dirty="0" smtClean="0">
                <a:solidFill>
                  <a:srgbClr val="FF0000"/>
                </a:solidFill>
              </a:rPr>
              <a:t>Mohammed</a:t>
            </a:r>
            <a:r>
              <a:rPr lang="en-US" sz="10100" dirty="0" smtClean="0"/>
              <a:t> means “</a:t>
            </a:r>
            <a:r>
              <a:rPr lang="en-US" sz="10100" dirty="0" smtClean="0">
                <a:solidFill>
                  <a:srgbClr val="FF0000"/>
                </a:solidFill>
              </a:rPr>
              <a:t>praised.”</a:t>
            </a:r>
            <a:endParaRPr lang="en-US" sz="10100"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solidFill>
                  <a:srgbClr val="FF0000"/>
                </a:solidFill>
              </a:rPr>
              <a:t>Followers of Islam</a:t>
            </a:r>
            <a:r>
              <a:rPr lang="en-US" sz="8000" dirty="0" smtClean="0">
                <a:solidFill>
                  <a:srgbClr val="FF0000"/>
                </a:solidFill>
              </a:rPr>
              <a:t>…</a:t>
            </a:r>
            <a:endParaRPr lang="en-US" sz="8000"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Called “Moslems” or “Muslims.”: the terms means “those who submit.”</a:t>
            </a:r>
          </a:p>
          <a:p>
            <a:r>
              <a:rPr lang="en-US" dirty="0" smtClean="0"/>
              <a:t>Consider the Koran as their “Bible.” The word “Koran” means “recitation.”</a:t>
            </a:r>
          </a:p>
          <a:p>
            <a:r>
              <a:rPr lang="en-US" dirty="0" smtClean="0"/>
              <a:t>The Koran is smaller in size than the New Testament.</a:t>
            </a:r>
          </a:p>
          <a:p>
            <a:r>
              <a:rPr lang="en-US" dirty="0" smtClean="0"/>
              <a:t>The book is divided into sections or verses called “</a:t>
            </a:r>
            <a:r>
              <a:rPr lang="en-US" dirty="0" err="1" smtClean="0"/>
              <a:t>sura</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
            </a:r>
            <a:br>
              <a:rPr lang="en-US" sz="2800" dirty="0" smtClean="0"/>
            </a:br>
            <a:r>
              <a:rPr lang="en-US" sz="2800" dirty="0" smtClean="0">
                <a:solidFill>
                  <a:srgbClr val="FF0000"/>
                </a:solidFill>
              </a:rPr>
              <a:t>Mohammed founder of Islam</a:t>
            </a:r>
            <a:r>
              <a:rPr lang="en-US" sz="2800" dirty="0"/>
              <a:t> </a:t>
            </a:r>
            <a:r>
              <a:rPr lang="en-US" sz="2800" dirty="0" smtClean="0"/>
              <a:t>lived in </a:t>
            </a:r>
            <a:r>
              <a:rPr lang="en-US" sz="2800" dirty="0" err="1" smtClean="0"/>
              <a:t>Mecca,Arabia</a:t>
            </a:r>
            <a:r>
              <a:rPr lang="en-US" sz="2800" dirty="0" smtClean="0"/>
              <a:t/>
            </a:r>
            <a:br>
              <a:rPr lang="en-US" sz="2800" dirty="0" smtClean="0"/>
            </a:br>
            <a:r>
              <a:rPr lang="en-US" sz="2800" dirty="0" smtClean="0"/>
              <a:t>(the Arabian Peninsular)</a:t>
            </a:r>
            <a:br>
              <a:rPr lang="en-US" sz="2800" dirty="0" smtClean="0"/>
            </a:br>
            <a:endParaRPr lang="en-US" sz="2800" dirty="0"/>
          </a:p>
        </p:txBody>
      </p:sp>
      <p:pic>
        <p:nvPicPr>
          <p:cNvPr id="4" name="Content Placeholder 3" descr="Arabia map.jpg"/>
          <p:cNvPicPr>
            <a:picLocks noGrp="1" noChangeAspect="1"/>
          </p:cNvPicPr>
          <p:nvPr>
            <p:ph idx="1"/>
          </p:nvPr>
        </p:nvPicPr>
        <p:blipFill>
          <a:blip r:embed="rId2"/>
          <a:stretch>
            <a:fillRect/>
          </a:stretch>
        </p:blipFill>
        <p:spPr>
          <a:xfrm>
            <a:off x="1752600" y="1600200"/>
            <a:ext cx="5428349" cy="5579384"/>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Mohammed</a:t>
            </a:r>
            <a:endParaRPr lang="en-US" dirty="0"/>
          </a:p>
        </p:txBody>
      </p:sp>
      <p:sp>
        <p:nvSpPr>
          <p:cNvPr id="3" name="Content Placeholder 2"/>
          <p:cNvSpPr>
            <a:spLocks noGrp="1"/>
          </p:cNvSpPr>
          <p:nvPr>
            <p:ph idx="1"/>
          </p:nvPr>
        </p:nvSpPr>
        <p:spPr/>
        <p:txBody>
          <a:bodyPr>
            <a:normAutofit/>
          </a:bodyPr>
          <a:lstStyle/>
          <a:p>
            <a:r>
              <a:rPr lang="en-US" sz="8800" dirty="0">
                <a:solidFill>
                  <a:srgbClr val="FF0000"/>
                </a:solidFill>
              </a:rPr>
              <a:t>B</a:t>
            </a:r>
            <a:r>
              <a:rPr lang="en-US" sz="8800" dirty="0" smtClean="0">
                <a:solidFill>
                  <a:srgbClr val="FF0000"/>
                </a:solidFill>
              </a:rPr>
              <a:t>orn  in Mecca</a:t>
            </a:r>
          </a:p>
          <a:p>
            <a:r>
              <a:rPr lang="en-US" sz="8800" dirty="0" smtClean="0">
                <a:solidFill>
                  <a:srgbClr val="FF0000"/>
                </a:solidFill>
              </a:rPr>
              <a:t>A</a:t>
            </a:r>
            <a:r>
              <a:rPr lang="en-US" sz="8800" dirty="0" smtClean="0"/>
              <a:t>bout A.D. 570</a:t>
            </a:r>
            <a:r>
              <a:rPr lang="en-US" dirty="0" smtClean="0"/>
              <a:t>.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solidFill>
                  <a:srgbClr val="FF0000"/>
                </a:solidFill>
              </a:rPr>
              <a:t>Idolatry in Arabia</a:t>
            </a:r>
            <a:endParaRPr lang="en-US" sz="5400" dirty="0"/>
          </a:p>
        </p:txBody>
      </p:sp>
      <p:sp>
        <p:nvSpPr>
          <p:cNvPr id="3" name="Content Placeholder 2"/>
          <p:cNvSpPr>
            <a:spLocks noGrp="1"/>
          </p:cNvSpPr>
          <p:nvPr>
            <p:ph idx="1"/>
          </p:nvPr>
        </p:nvSpPr>
        <p:spPr/>
        <p:txBody>
          <a:bodyPr>
            <a:normAutofit/>
          </a:bodyPr>
          <a:lstStyle/>
          <a:p>
            <a:r>
              <a:rPr lang="en-US" sz="4800" dirty="0" smtClean="0"/>
              <a:t>At that time in Arabia the people  worshipped idols. They believed in many gods and goddesses but they also believed in a Supreme Being called </a:t>
            </a:r>
            <a:r>
              <a:rPr lang="en-US" sz="4800" dirty="0" smtClean="0">
                <a:solidFill>
                  <a:srgbClr val="FF0000"/>
                </a:solidFill>
              </a:rPr>
              <a:t>“Allah” (The God)</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More on Mohammed</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Mohammed was disgust at the idolatry he saw in Mecca.</a:t>
            </a:r>
          </a:p>
          <a:p>
            <a:r>
              <a:rPr lang="en-US" dirty="0" smtClean="0"/>
              <a:t>He believed in only one God.</a:t>
            </a:r>
          </a:p>
          <a:p>
            <a:r>
              <a:rPr lang="en-US" dirty="0" smtClean="0"/>
              <a:t>This may have reflected the influence of Jews and Christians with whom he made contact. Cf. Act 2:11. </a:t>
            </a:r>
          </a:p>
          <a:p>
            <a:r>
              <a:rPr lang="en-US" dirty="0" smtClean="0"/>
              <a:t>Mohammed spent the month of Ramadan in meditating (and fasting) in a cave in Mecca.</a:t>
            </a:r>
          </a:p>
          <a:p>
            <a:r>
              <a:rPr lang="en-US" dirty="0" smtClean="0"/>
              <a:t>While meditating, </a:t>
            </a:r>
            <a:r>
              <a:rPr lang="en-US" dirty="0"/>
              <a:t>he began </a:t>
            </a:r>
            <a:r>
              <a:rPr lang="en-US" dirty="0" smtClean="0"/>
              <a:t>(he claimed) to have visions.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Mohammed’s Visions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His first  “vision” was at age 40 in which (he claimed) Gabriel appeared to him and gave him some writings and told him to read.</a:t>
            </a:r>
          </a:p>
          <a:p>
            <a:r>
              <a:rPr lang="en-US" dirty="0" smtClean="0"/>
              <a:t>He was illiterate so he protested but the angel insisted that he read. Hence he read (so he claims).</a:t>
            </a:r>
          </a:p>
          <a:p>
            <a:r>
              <a:rPr lang="en-US" dirty="0" smtClean="0"/>
              <a:t>This is just the first of the visions that continued (he claimed) throughout his life.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In one significant vision</a:t>
            </a:r>
            <a:endParaRPr lang="en-US" sz="6000" dirty="0">
              <a:solidFill>
                <a:srgbClr val="FF0000"/>
              </a:solidFill>
            </a:endParaRPr>
          </a:p>
        </p:txBody>
      </p:sp>
      <p:sp>
        <p:nvSpPr>
          <p:cNvPr id="3" name="Content Placeholder 2"/>
          <p:cNvSpPr>
            <a:spLocks noGrp="1"/>
          </p:cNvSpPr>
          <p:nvPr>
            <p:ph idx="1"/>
          </p:nvPr>
        </p:nvSpPr>
        <p:spPr/>
        <p:txBody>
          <a:bodyPr/>
          <a:lstStyle/>
          <a:p>
            <a:r>
              <a:rPr lang="en-US" dirty="0" smtClean="0">
                <a:solidFill>
                  <a:schemeClr val="tx1">
                    <a:lumMod val="95000"/>
                    <a:lumOff val="5000"/>
                  </a:schemeClr>
                </a:solidFill>
              </a:rPr>
              <a:t>He claimed he  was  taken on his horse to the temple mound in Jerusalem.</a:t>
            </a:r>
          </a:p>
          <a:p>
            <a:r>
              <a:rPr lang="en-US" dirty="0" smtClean="0">
                <a:solidFill>
                  <a:schemeClr val="tx1">
                    <a:lumMod val="95000"/>
                    <a:lumOff val="5000"/>
                  </a:schemeClr>
                </a:solidFill>
              </a:rPr>
              <a:t>He claimed that from this location both he and his horse were taken to Paradise.</a:t>
            </a:r>
          </a:p>
          <a:p>
            <a:r>
              <a:rPr lang="en-US" dirty="0" smtClean="0">
                <a:solidFill>
                  <a:schemeClr val="tx1">
                    <a:lumMod val="95000"/>
                    <a:lumOff val="5000"/>
                  </a:schemeClr>
                </a:solidFill>
              </a:rPr>
              <a:t>Here he tied his horse to a stone and climbed the stairs to the first heaven.</a:t>
            </a:r>
          </a:p>
          <a:p>
            <a:r>
              <a:rPr lang="en-US" dirty="0" smtClean="0">
                <a:solidFill>
                  <a:srgbClr val="FF0000"/>
                </a:solidFill>
              </a:rPr>
              <a:t>At the first heaven </a:t>
            </a:r>
            <a:r>
              <a:rPr lang="en-US" dirty="0" smtClean="0">
                <a:solidFill>
                  <a:schemeClr val="tx1">
                    <a:lumMod val="95000"/>
                    <a:lumOff val="5000"/>
                  </a:schemeClr>
                </a:solidFill>
              </a:rPr>
              <a:t>he met Adam and saw the stars hanging on silver chains.</a:t>
            </a:r>
            <a:endParaRPr 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As this vision continued</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The second heaven:</a:t>
            </a:r>
            <a:r>
              <a:rPr lang="en-US" dirty="0" smtClean="0">
                <a:solidFill>
                  <a:schemeClr val="tx1">
                    <a:lumMod val="95000"/>
                    <a:lumOff val="5000"/>
                  </a:schemeClr>
                </a:solidFill>
              </a:rPr>
              <a:t> was made of pure gold and there he met Noah.</a:t>
            </a:r>
          </a:p>
          <a:p>
            <a:r>
              <a:rPr lang="en-US" dirty="0" smtClean="0">
                <a:solidFill>
                  <a:srgbClr val="FF0000"/>
                </a:solidFill>
              </a:rPr>
              <a:t>The third heaven: </a:t>
            </a:r>
            <a:r>
              <a:rPr lang="en-US" dirty="0" smtClean="0">
                <a:solidFill>
                  <a:schemeClr val="tx1">
                    <a:lumMod val="95000"/>
                    <a:lumOff val="5000"/>
                  </a:schemeClr>
                </a:solidFill>
              </a:rPr>
              <a:t>here he met Abraham.</a:t>
            </a:r>
          </a:p>
          <a:p>
            <a:r>
              <a:rPr lang="en-US" dirty="0" smtClean="0">
                <a:solidFill>
                  <a:srgbClr val="FF0000"/>
                </a:solidFill>
              </a:rPr>
              <a:t>The fourth heaven: </a:t>
            </a:r>
            <a:r>
              <a:rPr lang="en-US" dirty="0" smtClean="0"/>
              <a:t>He met Joseph</a:t>
            </a:r>
            <a:r>
              <a:rPr lang="en-US" dirty="0" smtClean="0">
                <a:solidFill>
                  <a:srgbClr val="FF0000"/>
                </a:solidFill>
              </a:rPr>
              <a:t>….then..</a:t>
            </a:r>
          </a:p>
          <a:p>
            <a:r>
              <a:rPr lang="en-US" dirty="0" smtClean="0">
                <a:solidFill>
                  <a:srgbClr val="FF0000"/>
                </a:solidFill>
              </a:rPr>
              <a:t>The fifth heaven: </a:t>
            </a:r>
            <a:r>
              <a:rPr lang="en-US" dirty="0" smtClean="0"/>
              <a:t>he met Moses.</a:t>
            </a:r>
          </a:p>
          <a:p>
            <a:r>
              <a:rPr lang="en-US" dirty="0" smtClean="0">
                <a:solidFill>
                  <a:srgbClr val="FF0000"/>
                </a:solidFill>
              </a:rPr>
              <a:t>The sixth heaven</a:t>
            </a:r>
            <a:r>
              <a:rPr lang="en-US" dirty="0" smtClean="0"/>
              <a:t>: he met John the Baptist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Christian Apologetics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3600" dirty="0" smtClean="0"/>
              <a:t>The defense of the faith</a:t>
            </a:r>
          </a:p>
          <a:p>
            <a:r>
              <a:rPr lang="en-US" sz="3600" dirty="0" smtClean="0"/>
              <a:t>The defense of Christianity</a:t>
            </a:r>
          </a:p>
          <a:p>
            <a:r>
              <a:rPr lang="en-US" sz="3600" dirty="0" smtClean="0"/>
              <a:t>Jude 3: “… contend earnestly for the faith that was </a:t>
            </a:r>
            <a:r>
              <a:rPr lang="en-US" sz="3600" dirty="0" smtClean="0">
                <a:solidFill>
                  <a:srgbClr val="FF0000"/>
                </a:solidFill>
              </a:rPr>
              <a:t>once and for all </a:t>
            </a:r>
            <a:r>
              <a:rPr lang="en-US" sz="3600" dirty="0" smtClean="0"/>
              <a:t>delivered to the faith.”</a:t>
            </a:r>
          </a:p>
          <a:p>
            <a:r>
              <a:rPr lang="en-US" sz="3600" dirty="0" smtClean="0"/>
              <a:t>One scholar Thayer said that this “once and for all” term meant  “..</a:t>
            </a:r>
            <a:r>
              <a:rPr lang="en-US" sz="3600" dirty="0" smtClean="0">
                <a:solidFill>
                  <a:srgbClr val="FF0000"/>
                </a:solidFill>
              </a:rPr>
              <a:t> of perpetual validity and never needs repeating</a:t>
            </a:r>
            <a:r>
              <a:rPr lang="en-US" sz="3600" dirty="0" smtClean="0"/>
              <a:t>.”</a:t>
            </a:r>
            <a:endParaRPr lang="en-US" sz="3600" dirty="0"/>
          </a:p>
        </p:txBody>
      </p:sp>
    </p:spTree>
    <p:extLst>
      <p:ext uri="{BB962C8B-B14F-4D97-AF65-F5344CB8AC3E}">
        <p14:creationId xmlns:p14="http://schemas.microsoft.com/office/powerpoint/2010/main" val="3500026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In the Seventh Heaven</a:t>
            </a:r>
            <a:endParaRPr lang="en-US" sz="6000"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sz="4400" dirty="0" smtClean="0"/>
              <a:t>Mohammed claimed he met </a:t>
            </a:r>
            <a:r>
              <a:rPr lang="en-US" sz="4400" dirty="0" smtClean="0">
                <a:solidFill>
                  <a:srgbClr val="FF0000"/>
                </a:solidFill>
              </a:rPr>
              <a:t>Jesus Christ</a:t>
            </a:r>
            <a:r>
              <a:rPr lang="en-US" sz="4400" dirty="0" smtClean="0"/>
              <a:t>.</a:t>
            </a:r>
          </a:p>
          <a:p>
            <a:r>
              <a:rPr lang="en-US" sz="4400" dirty="0" smtClean="0"/>
              <a:t>Then he was taken within two bowshots of the throne of God.</a:t>
            </a:r>
          </a:p>
          <a:p>
            <a:r>
              <a:rPr lang="en-US" sz="4400" dirty="0" smtClean="0"/>
              <a:t>Then he says God told him that he was the greatest man on earth!</a:t>
            </a:r>
          </a:p>
          <a:p>
            <a:r>
              <a:rPr lang="en-US" sz="4400" dirty="0" smtClean="0"/>
              <a:t>Over time Mohammed's supposed visions and revelations were written down in a book called the Koran (Or Qur'an).</a:t>
            </a:r>
            <a:endParaRPr lang="en-US" sz="4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0000"/>
                </a:solidFill>
              </a:rPr>
              <a:t>Continuing the Life of Mohammed</a:t>
            </a:r>
            <a:endParaRPr lang="en-US" sz="3600" dirty="0">
              <a:solidFill>
                <a:srgbClr val="FF0000"/>
              </a:solidFill>
            </a:endParaRPr>
          </a:p>
        </p:txBody>
      </p:sp>
      <p:sp>
        <p:nvSpPr>
          <p:cNvPr id="3" name="Content Placeholder 2"/>
          <p:cNvSpPr>
            <a:spLocks noGrp="1"/>
          </p:cNvSpPr>
          <p:nvPr>
            <p:ph idx="1"/>
          </p:nvPr>
        </p:nvSpPr>
        <p:spPr/>
        <p:txBody>
          <a:bodyPr>
            <a:noAutofit/>
          </a:bodyPr>
          <a:lstStyle/>
          <a:p>
            <a:r>
              <a:rPr lang="en-US" sz="2800" dirty="0" smtClean="0"/>
              <a:t> Once his visions begin Mohammed tells his family about them. They believe they are from Allah. Eventually Khadijah his wife becomes his first convert.</a:t>
            </a:r>
          </a:p>
          <a:p>
            <a:r>
              <a:rPr lang="en-US" sz="2800" dirty="0" smtClean="0"/>
              <a:t>Then other family members, his father-in- law, Abu Bakr, (also his advisor and close associate) and some of the poorer members of the Mecca society also converted to Islam.</a:t>
            </a:r>
          </a:p>
          <a:p>
            <a:r>
              <a:rPr lang="en-US" sz="2800" dirty="0" smtClean="0"/>
              <a:t>Mohammed then takes a strong stand against idolatry in Mecca. As a result of which he meets severe opposition from leading figures in the city</a:t>
            </a:r>
            <a:r>
              <a:rPr lang="en-US" dirty="0" smtClean="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solidFill>
                  <a:srgbClr val="FF0000"/>
                </a:solidFill>
              </a:rPr>
              <a:t>The Flight from Mecca marks the beginning of Islam</a:t>
            </a:r>
            <a:endParaRPr lang="en-US" sz="5400"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Mohammed and 200 followers begin to suffer persecution and they are  forced to flee the city of Mecca to the city of  Yathrib, 250 miles away (later called “Medina,” the city of the prophet.)</a:t>
            </a:r>
          </a:p>
          <a:p>
            <a:endParaRPr lang="en-US" dirty="0" smtClean="0">
              <a:solidFill>
                <a:srgbClr val="FF0000"/>
              </a:solidFill>
            </a:endParaRPr>
          </a:p>
          <a:p>
            <a:r>
              <a:rPr lang="en-US" sz="4700" dirty="0" smtClean="0">
                <a:solidFill>
                  <a:srgbClr val="FF0000"/>
                </a:solidFill>
              </a:rPr>
              <a:t>The date of their flight? July 16, A.D. 622. Referred today as the “</a:t>
            </a:r>
            <a:r>
              <a:rPr lang="en-US" sz="4700" dirty="0" smtClean="0">
                <a:solidFill>
                  <a:schemeClr val="accent1">
                    <a:lumMod val="50000"/>
                  </a:schemeClr>
                </a:solidFill>
              </a:rPr>
              <a:t>Hejira</a:t>
            </a:r>
            <a:r>
              <a:rPr lang="en-US" sz="4700" dirty="0" smtClean="0">
                <a:solidFill>
                  <a:srgbClr val="FF0000"/>
                </a:solidFill>
              </a:rPr>
              <a:t>.”</a:t>
            </a:r>
          </a:p>
          <a:p>
            <a:r>
              <a:rPr lang="en-US" sz="4700" dirty="0" smtClean="0">
                <a:solidFill>
                  <a:srgbClr val="FF0000"/>
                </a:solidFill>
              </a:rPr>
              <a:t>This event marks the beginning Islam. </a:t>
            </a:r>
            <a:r>
              <a:rPr lang="en-US" sz="4700" dirty="0" smtClean="0"/>
              <a:t>It also marks the beginning of the Moslem calendar</a:t>
            </a:r>
            <a:endParaRPr lang="en-US" sz="47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location Medina and Mecca.</a:t>
            </a:r>
            <a:endParaRPr lang="en-US" dirty="0"/>
          </a:p>
        </p:txBody>
      </p:sp>
      <p:pic>
        <p:nvPicPr>
          <p:cNvPr id="4" name="Content Placeholder 3" descr="Arabia map.jpg"/>
          <p:cNvPicPr>
            <a:picLocks noGrp="1" noChangeAspect="1"/>
          </p:cNvPicPr>
          <p:nvPr>
            <p:ph idx="1"/>
          </p:nvPr>
        </p:nvPicPr>
        <p:blipFill>
          <a:blip r:embed="rId2"/>
          <a:stretch>
            <a:fillRect/>
          </a:stretch>
        </p:blipFill>
        <p:spPr>
          <a:xfrm>
            <a:off x="2370277" y="1600200"/>
            <a:ext cx="4403445" cy="4525963"/>
          </a:xfr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 Take note</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3600" dirty="0">
                <a:solidFill>
                  <a:srgbClr val="FF0000"/>
                </a:solidFill>
              </a:rPr>
              <a:t>W</a:t>
            </a:r>
            <a:r>
              <a:rPr lang="en-US" sz="3600" dirty="0" smtClean="0">
                <a:solidFill>
                  <a:srgbClr val="FF0000"/>
                </a:solidFill>
              </a:rPr>
              <a:t>hat happens next.</a:t>
            </a:r>
          </a:p>
          <a:p>
            <a:r>
              <a:rPr lang="en-US" sz="3600" dirty="0" smtClean="0"/>
              <a:t>Why?</a:t>
            </a:r>
          </a:p>
          <a:p>
            <a:r>
              <a:rPr lang="en-US" sz="3600" dirty="0" smtClean="0"/>
              <a:t>Because followers of Islam today regard Mohammed as God’s last prophet.</a:t>
            </a:r>
          </a:p>
          <a:p>
            <a:r>
              <a:rPr lang="en-US" sz="3600" dirty="0" smtClean="0"/>
              <a:t>Hence they  take their cue for their actions today from the deeds of the prophet as he went about establishing the religion of Islam.</a:t>
            </a:r>
            <a:endParaRPr lang="en-US" sz="3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Next</a:t>
            </a:r>
            <a:endParaRPr lang="en-US" sz="6000"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He gathered an army. His men began to raid trading caravans from Mecca</a:t>
            </a:r>
          </a:p>
          <a:p>
            <a:r>
              <a:rPr lang="en-US" dirty="0" smtClean="0"/>
              <a:t> Mecca retaliates. Both sides engage in battle. </a:t>
            </a:r>
            <a:r>
              <a:rPr lang="en-US" dirty="0" err="1" smtClean="0"/>
              <a:t>Meccans</a:t>
            </a:r>
            <a:r>
              <a:rPr lang="en-US" dirty="0" smtClean="0"/>
              <a:t> defeated</a:t>
            </a:r>
          </a:p>
          <a:p>
            <a:r>
              <a:rPr lang="en-US" dirty="0" smtClean="0"/>
              <a:t>Made war on surrounding tribes instructed them to convert or face the sword. The majority converted to Islam.</a:t>
            </a:r>
          </a:p>
          <a:p>
            <a:r>
              <a:rPr lang="en-US" dirty="0" smtClean="0"/>
              <a:t>Mecca is later subdued</a:t>
            </a:r>
          </a:p>
          <a:p>
            <a:r>
              <a:rPr lang="en-US" dirty="0" smtClean="0"/>
              <a:t>This is exactly the approach of ISIS (Islamic State in Syria)  or IS (Islamic State) now operating in Iraq and Syria today. They take their cue from Mohammed.</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Mohammed Dies</a:t>
            </a:r>
            <a:endParaRPr lang="en-US" dirty="0"/>
          </a:p>
        </p:txBody>
      </p:sp>
      <p:sp>
        <p:nvSpPr>
          <p:cNvPr id="3" name="Content Placeholder 2"/>
          <p:cNvSpPr>
            <a:spLocks noGrp="1"/>
          </p:cNvSpPr>
          <p:nvPr>
            <p:ph idx="1"/>
          </p:nvPr>
        </p:nvSpPr>
        <p:spPr/>
        <p:txBody>
          <a:bodyPr/>
          <a:lstStyle/>
          <a:p>
            <a:r>
              <a:rPr lang="en-US" sz="4800" dirty="0" smtClean="0"/>
              <a:t>Mohammed </a:t>
            </a:r>
            <a:r>
              <a:rPr lang="en-US" sz="4800" dirty="0"/>
              <a:t>died shortly after conquering Mecca in A.D. 632</a:t>
            </a:r>
            <a:r>
              <a:rPr lang="en-US" sz="4800" dirty="0" smtClean="0"/>
              <a:t>.</a:t>
            </a:r>
          </a:p>
          <a:p>
            <a:r>
              <a:rPr lang="en-US" sz="4800" dirty="0" smtClean="0"/>
              <a:t> By this time all of Arabia was under his control and under the banner of Islam.</a:t>
            </a:r>
          </a:p>
          <a:p>
            <a:endParaRPr lang="en-US" dirty="0"/>
          </a:p>
        </p:txBody>
      </p:sp>
    </p:spTree>
    <p:extLst>
      <p:ext uri="{BB962C8B-B14F-4D97-AF65-F5344CB8AC3E}">
        <p14:creationId xmlns:p14="http://schemas.microsoft.com/office/powerpoint/2010/main" val="33358758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Islam Grows</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By 732 Moslems had conquered all of North Africa and the Middle East. They went on to conquer Spain, Turkey, India and south east Asia including parts of  China.</a:t>
            </a:r>
          </a:p>
          <a:p>
            <a:r>
              <a:rPr lang="en-US" dirty="0" smtClean="0">
                <a:solidFill>
                  <a:srgbClr val="FF0000"/>
                </a:solidFill>
              </a:rPr>
              <a:t>The point: initially Islam was spread through conquest.</a:t>
            </a:r>
          </a:p>
          <a:p>
            <a:r>
              <a:rPr lang="en-US" dirty="0" smtClean="0"/>
              <a:t>In 732 Charles Martel’s  army defeated the Islamists at the Battle of Tours and hence prevented  Islam from spreading throughout Europe.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Note: After Mohammed's death</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A battle developed over who would control Islam. Note Mohammed had no surviving sons.</a:t>
            </a:r>
          </a:p>
          <a:p>
            <a:r>
              <a:rPr lang="en-US" dirty="0" smtClean="0"/>
              <a:t>At first  Abu Bakr was chosen as his successor.</a:t>
            </a:r>
          </a:p>
          <a:p>
            <a:r>
              <a:rPr lang="en-US" dirty="0" smtClean="0"/>
              <a:t>He was called the Caliph (“Successor, or deputy”)</a:t>
            </a:r>
          </a:p>
          <a:p>
            <a:r>
              <a:rPr lang="en-US" dirty="0" smtClean="0"/>
              <a:t>However, (take note) he was assassinated by other Muslims after two years.</a:t>
            </a:r>
          </a:p>
          <a:p>
            <a:r>
              <a:rPr lang="en-US" dirty="0" smtClean="0">
                <a:solidFill>
                  <a:srgbClr val="FF0000"/>
                </a:solidFill>
              </a:rPr>
              <a:t>Eventually Islam split into three distinct “denominations” with different beliefs: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Eventually</a:t>
            </a:r>
            <a:endParaRPr lang="en-US" dirty="0"/>
          </a:p>
        </p:txBody>
      </p:sp>
      <p:sp>
        <p:nvSpPr>
          <p:cNvPr id="3" name="Content Placeholder 2"/>
          <p:cNvSpPr>
            <a:spLocks noGrp="1"/>
          </p:cNvSpPr>
          <p:nvPr>
            <p:ph idx="1"/>
          </p:nvPr>
        </p:nvSpPr>
        <p:spPr/>
        <p:txBody>
          <a:bodyPr>
            <a:normAutofit/>
          </a:bodyPr>
          <a:lstStyle/>
          <a:p>
            <a:r>
              <a:rPr lang="en-US" sz="9600" dirty="0" smtClean="0">
                <a:solidFill>
                  <a:srgbClr val="FF0000"/>
                </a:solidFill>
              </a:rPr>
              <a:t>Islam is divides into two major sects.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We hold </a:t>
            </a:r>
            <a:r>
              <a:rPr lang="en-US" dirty="0" smtClean="0">
                <a:solidFill>
                  <a:srgbClr val="FF0000"/>
                </a:solidFill>
              </a:rPr>
              <a:t>no hatred toward </a:t>
            </a:r>
            <a:r>
              <a:rPr lang="en-US" dirty="0" smtClean="0">
                <a:solidFill>
                  <a:srgbClr val="FF0000"/>
                </a:solidFill>
              </a:rPr>
              <a:t>none</a:t>
            </a:r>
            <a:endParaRPr lang="en-US" dirty="0">
              <a:solidFill>
                <a:srgbClr val="FF0000"/>
              </a:solidFill>
            </a:endParaRPr>
          </a:p>
        </p:txBody>
      </p:sp>
      <p:sp>
        <p:nvSpPr>
          <p:cNvPr id="3" name="Content Placeholder 2"/>
          <p:cNvSpPr>
            <a:spLocks noGrp="1"/>
          </p:cNvSpPr>
          <p:nvPr>
            <p:ph idx="1"/>
          </p:nvPr>
        </p:nvSpPr>
        <p:spPr/>
        <p:txBody>
          <a:bodyPr/>
          <a:lstStyle/>
          <a:p>
            <a:r>
              <a:rPr lang="en-US" sz="6600" dirty="0" smtClean="0"/>
              <a:t>But Love and good will towards </a:t>
            </a:r>
            <a:r>
              <a:rPr lang="en-US" sz="6600" dirty="0" smtClean="0"/>
              <a:t>all</a:t>
            </a:r>
            <a:endParaRPr lang="en-US" sz="6600" dirty="0" smtClean="0"/>
          </a:p>
          <a:p>
            <a:r>
              <a:rPr lang="en-US" sz="6600" dirty="0" smtClean="0"/>
              <a:t>Including those of the Muslim religion</a:t>
            </a:r>
          </a:p>
          <a:p>
            <a:endParaRPr lang="en-US" dirty="0"/>
          </a:p>
          <a:p>
            <a:endParaRPr lang="en-US" dirty="0"/>
          </a:p>
        </p:txBody>
      </p:sp>
    </p:spTree>
    <p:extLst>
      <p:ext uri="{BB962C8B-B14F-4D97-AF65-F5344CB8AC3E}">
        <p14:creationId xmlns:p14="http://schemas.microsoft.com/office/powerpoint/2010/main" val="2096363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solidFill>
                  <a:srgbClr val="FF0000"/>
                </a:solidFill>
              </a:rPr>
              <a:t>1. The Sunnis</a:t>
            </a:r>
            <a:endParaRPr lang="en-US" sz="6600" dirty="0">
              <a:solidFill>
                <a:srgbClr val="FF0000"/>
              </a:solidFill>
            </a:endParaRPr>
          </a:p>
        </p:txBody>
      </p:sp>
      <p:sp>
        <p:nvSpPr>
          <p:cNvPr id="3" name="Content Placeholder 2"/>
          <p:cNvSpPr>
            <a:spLocks noGrp="1"/>
          </p:cNvSpPr>
          <p:nvPr>
            <p:ph idx="1"/>
          </p:nvPr>
        </p:nvSpPr>
        <p:spPr/>
        <p:txBody>
          <a:bodyPr>
            <a:normAutofit fontScale="47500" lnSpcReduction="20000"/>
          </a:bodyPr>
          <a:lstStyle/>
          <a:p>
            <a:r>
              <a:rPr lang="en-US" sz="5100" dirty="0" smtClean="0"/>
              <a:t>“Sunni” means “followers of the prophet” and refers to the practice of Mohammed.</a:t>
            </a:r>
          </a:p>
          <a:p>
            <a:r>
              <a:rPr lang="en-US" sz="5100" dirty="0" smtClean="0"/>
              <a:t>Sunnis believe in following Mohammed's example when there is no teaching or precedent  from the Koran.</a:t>
            </a:r>
          </a:p>
          <a:p>
            <a:r>
              <a:rPr lang="en-US" sz="5100" dirty="0" smtClean="0">
                <a:solidFill>
                  <a:srgbClr val="FF0000"/>
                </a:solidFill>
              </a:rPr>
              <a:t>Sunnis are the largest denomination (85%)of Islam and its followers believe other Moslems are apostates.</a:t>
            </a:r>
          </a:p>
          <a:p>
            <a:r>
              <a:rPr lang="en-US" sz="5100" dirty="0" smtClean="0">
                <a:solidFill>
                  <a:srgbClr val="FF0000"/>
                </a:solidFill>
              </a:rPr>
              <a:t>The split between Sunnis and Shea came about over leadership. </a:t>
            </a:r>
          </a:p>
          <a:p>
            <a:r>
              <a:rPr lang="en-US" sz="5100" dirty="0" smtClean="0">
                <a:solidFill>
                  <a:srgbClr val="FF0000"/>
                </a:solidFill>
              </a:rPr>
              <a:t>Sunnis believe leadership should pass to the most qualified not through hereditary succession. The Shiites believed otherwise.</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More on Sunnis</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Most of  the middle eastern states are Sunni. Including Saudi Arabia and Qatar.</a:t>
            </a:r>
          </a:p>
          <a:p>
            <a:r>
              <a:rPr lang="en-US" dirty="0" smtClean="0"/>
              <a:t>ISIS (Islamic state of Syria and Iraq), the notorious terrorist group, is Sunni and hence initially got funding from the two above mentioned states      (from their people or government).</a:t>
            </a:r>
          </a:p>
          <a:p>
            <a:r>
              <a:rPr lang="en-US" dirty="0" smtClean="0"/>
              <a:t>Sadam Hussein the late leader of Iraq was Sunni.</a:t>
            </a:r>
          </a:p>
          <a:p>
            <a:r>
              <a:rPr lang="en-US" dirty="0" smtClean="0"/>
              <a:t>Ben Laden and Al Qaeda was Sunni.</a:t>
            </a:r>
          </a:p>
          <a:p>
            <a:r>
              <a:rPr lang="en-US" dirty="0" smtClean="0"/>
              <a:t> Ben Laden's family was from Sunni  Saudi Arabia.</a:t>
            </a:r>
          </a:p>
          <a:p>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2. The Shiites</a:t>
            </a:r>
            <a:endParaRPr lang="en-US" sz="6000" dirty="0">
              <a:solidFill>
                <a:srgbClr val="FF0000"/>
              </a:solidFill>
            </a:endParaRPr>
          </a:p>
        </p:txBody>
      </p:sp>
      <p:sp>
        <p:nvSpPr>
          <p:cNvPr id="3" name="Content Placeholder 2"/>
          <p:cNvSpPr>
            <a:spLocks noGrp="1"/>
          </p:cNvSpPr>
          <p:nvPr>
            <p:ph idx="1"/>
          </p:nvPr>
        </p:nvSpPr>
        <p:spPr/>
        <p:txBody>
          <a:bodyPr>
            <a:noAutofit/>
          </a:bodyPr>
          <a:lstStyle/>
          <a:p>
            <a:r>
              <a:rPr lang="en-US" sz="2400" dirty="0" smtClean="0"/>
              <a:t>The Shiites opposed the Sunnis. They believed the succession in leadership should be hereditary and in the family.</a:t>
            </a:r>
          </a:p>
          <a:p>
            <a:r>
              <a:rPr lang="en-US" sz="2400" dirty="0" smtClean="0"/>
              <a:t>They take their name from an Arabic word which means “party” or faction.</a:t>
            </a:r>
          </a:p>
          <a:p>
            <a:r>
              <a:rPr lang="en-US" sz="2400" dirty="0" smtClean="0"/>
              <a:t>Shiites believe they are the only true followers of Mohammed.</a:t>
            </a:r>
          </a:p>
          <a:p>
            <a:r>
              <a:rPr lang="en-US" sz="2400" dirty="0" smtClean="0"/>
              <a:t>This claim is based on the fact that of the one the first leaders of the Shiites was Ali (Mohammed's first cousin)who married the only surviving daughter/child of  Mohammed, Fatima.</a:t>
            </a:r>
          </a:p>
          <a:p>
            <a:r>
              <a:rPr lang="en-US" sz="2400" dirty="0" smtClean="0"/>
              <a:t>A few years later Ali and his two sons were assassinated by other Moslems.</a:t>
            </a:r>
          </a:p>
          <a:p>
            <a:r>
              <a:rPr lang="en-US" sz="2400" dirty="0" smtClean="0"/>
              <a:t>Later Ali’s son Hussein with a small group of followers was assassinated by the Sunni Caliph Yazid.</a:t>
            </a:r>
            <a:endParaRPr lang="en-US"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solidFill>
                  <a:srgbClr val="FF0000"/>
                </a:solidFill>
              </a:rPr>
              <a:t>More</a:t>
            </a:r>
            <a:endParaRPr lang="en-US" sz="7200" dirty="0">
              <a:solidFill>
                <a:srgbClr val="FF0000"/>
              </a:solidFill>
            </a:endParaRPr>
          </a:p>
        </p:txBody>
      </p:sp>
      <p:sp>
        <p:nvSpPr>
          <p:cNvPr id="3" name="Content Placeholder 2"/>
          <p:cNvSpPr>
            <a:spLocks noGrp="1"/>
          </p:cNvSpPr>
          <p:nvPr>
            <p:ph idx="1"/>
          </p:nvPr>
        </p:nvSpPr>
        <p:spPr/>
        <p:txBody>
          <a:bodyPr/>
          <a:lstStyle/>
          <a:p>
            <a:r>
              <a:rPr lang="en-US" sz="6000" dirty="0" smtClean="0"/>
              <a:t>Iran is largely Shiites</a:t>
            </a:r>
          </a:p>
          <a:p>
            <a:r>
              <a:rPr lang="en-US" sz="6000" dirty="0" smtClean="0"/>
              <a:t>Iran’s first radical Islamic leader was the Ayatollah Khomeini; he was Shiite</a:t>
            </a:r>
            <a:r>
              <a:rPr lang="en-US" dirty="0" smtClean="0"/>
              <a:t>.</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Still More on Shiites</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0" indent="0">
              <a:buNone/>
            </a:pPr>
            <a:endParaRPr lang="en-US" sz="4000" dirty="0" smtClean="0"/>
          </a:p>
          <a:p>
            <a:r>
              <a:rPr lang="en-US" sz="4000" dirty="0" smtClean="0"/>
              <a:t>Saddam Hussein the late leader of Iraq was Sunni.</a:t>
            </a:r>
          </a:p>
          <a:p>
            <a:r>
              <a:rPr lang="en-US" sz="4000" dirty="0" smtClean="0"/>
              <a:t>When the USA invaded Iraq, over ten years ago, they overthrew the minority Sunni  government led by Sadam Hussein (and his ruling  “Baath” party ).</a:t>
            </a:r>
          </a:p>
          <a:p>
            <a:r>
              <a:rPr lang="en-US" sz="4000" dirty="0" smtClean="0"/>
              <a:t>At this time, (2014) Iraq is led by a majority Shea government. </a:t>
            </a:r>
          </a:p>
          <a:p>
            <a:r>
              <a:rPr lang="en-US" sz="4000" dirty="0" smtClean="0"/>
              <a:t>It is being attacked  by the ISIS insurgents who are SUNNI.</a:t>
            </a:r>
          </a:p>
          <a:p>
            <a:r>
              <a:rPr lang="en-US" sz="4000" dirty="0" smtClean="0"/>
              <a:t>Syria is led by a minority Shiite government. Syria is also being attacked by the (SUNNI)  ISIS insurgents.</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sz="5400" dirty="0" smtClean="0"/>
              <a:t>Hence a lot of the conflicts  playing out in the Middle East today is as a result of the conflict between the two major Muslim groups: the   Sunnis and Shiites.</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a:t>
            </a:r>
            <a:endParaRPr lang="en-US" dirty="0"/>
          </a:p>
        </p:txBody>
      </p:sp>
      <p:sp>
        <p:nvSpPr>
          <p:cNvPr id="3" name="Content Placeholder 2"/>
          <p:cNvSpPr>
            <a:spLocks noGrp="1"/>
          </p:cNvSpPr>
          <p:nvPr>
            <p:ph idx="1"/>
          </p:nvPr>
        </p:nvSpPr>
        <p:spPr/>
        <p:txBody>
          <a:bodyPr>
            <a:normAutofit fontScale="85000" lnSpcReduction="20000"/>
          </a:bodyPr>
          <a:lstStyle/>
          <a:p>
            <a:r>
              <a:rPr lang="en-US" sz="9600" dirty="0" smtClean="0">
                <a:solidFill>
                  <a:srgbClr val="FF0000"/>
                </a:solidFill>
              </a:rPr>
              <a:t>A Study of Islam: the major doctrines and duties of Islam.</a:t>
            </a:r>
            <a:endParaRPr lang="en-US" sz="9600" dirty="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sz="6000" dirty="0" smtClean="0">
                <a:solidFill>
                  <a:srgbClr val="FF0000"/>
                </a:solidFill>
              </a:rPr>
              <a:t>Note: The Central  Doctrines of Islam “The Five Pillars of the faith </a:t>
            </a:r>
            <a:r>
              <a:rPr lang="en-US" dirty="0" smtClean="0">
                <a:solidFill>
                  <a:srgbClr val="FF0000"/>
                </a:solidFill>
              </a:rPr>
              <a:t>"</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a:buNone/>
            </a:pPr>
            <a:r>
              <a:rPr lang="en-US" dirty="0" smtClean="0"/>
              <a:t>   “</a:t>
            </a:r>
            <a:r>
              <a:rPr lang="en-US" sz="6400" dirty="0" smtClean="0"/>
              <a:t>This must be uttered to become a Muslim</a:t>
            </a:r>
            <a:r>
              <a:rPr lang="en-US" sz="9600" dirty="0" smtClean="0"/>
              <a:t>:</a:t>
            </a:r>
          </a:p>
          <a:p>
            <a:pPr>
              <a:buNone/>
            </a:pPr>
            <a:r>
              <a:rPr lang="en-US" sz="9600" dirty="0" smtClean="0"/>
              <a:t> </a:t>
            </a:r>
            <a:r>
              <a:rPr lang="en-US" sz="9600" dirty="0" smtClean="0">
                <a:solidFill>
                  <a:srgbClr val="FF0000"/>
                </a:solidFill>
              </a:rPr>
              <a:t>“There is only one true God whose name is Allah and his Prophet is Mohammed.”</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II.</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buNone/>
            </a:pPr>
            <a:r>
              <a:rPr lang="en-US" sz="9600" dirty="0" smtClean="0"/>
              <a:t>  Angels are supernatural beings who are inferior to God, but superior to man.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FF0000"/>
                </a:solidFill>
              </a:rPr>
              <a:t>Jesus Christ said</a:t>
            </a:r>
            <a:endParaRPr lang="en-US" sz="48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“For God so loved </a:t>
            </a:r>
            <a:r>
              <a:rPr lang="en-US" dirty="0" smtClean="0">
                <a:solidFill>
                  <a:srgbClr val="FF0000"/>
                </a:solidFill>
              </a:rPr>
              <a:t>the world </a:t>
            </a:r>
            <a:r>
              <a:rPr lang="en-US" dirty="0" smtClean="0"/>
              <a:t>that  He gave his only begotten Son, that </a:t>
            </a:r>
            <a:r>
              <a:rPr lang="en-US" dirty="0" smtClean="0">
                <a:solidFill>
                  <a:srgbClr val="FF0000"/>
                </a:solidFill>
              </a:rPr>
              <a:t>whosoever</a:t>
            </a:r>
            <a:r>
              <a:rPr lang="en-US" dirty="0" smtClean="0"/>
              <a:t> believeth in Him should not perish but have everlasting life” (John 3:16).</a:t>
            </a:r>
          </a:p>
          <a:p>
            <a:r>
              <a:rPr lang="en-US" dirty="0" smtClean="0"/>
              <a:t>A wonderful statement that promises to all(</a:t>
            </a:r>
            <a:r>
              <a:rPr lang="en-US" dirty="0" smtClean="0">
                <a:solidFill>
                  <a:srgbClr val="FF0000"/>
                </a:solidFill>
              </a:rPr>
              <a:t>whosoever</a:t>
            </a:r>
            <a:r>
              <a:rPr lang="en-US" dirty="0" smtClean="0"/>
              <a:t>): Buddhists, Rastafarians, Hindu, Moslems. Easterners, Westerners, Christians,  Communists and non-communist this: </a:t>
            </a:r>
          </a:p>
          <a:p>
            <a:r>
              <a:rPr lang="en-US" dirty="0" smtClean="0"/>
              <a:t>Eternal life to those who truly believe in Jesus Christ.”</a:t>
            </a:r>
            <a:endParaRPr lang="en-US" dirty="0"/>
          </a:p>
        </p:txBody>
      </p:sp>
    </p:spTree>
    <p:extLst>
      <p:ext uri="{BB962C8B-B14F-4D97-AF65-F5344CB8AC3E}">
        <p14:creationId xmlns:p14="http://schemas.microsoft.com/office/powerpoint/2010/main" val="33892989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III.</a:t>
            </a:r>
            <a:endParaRPr lang="en-US" dirty="0">
              <a:solidFill>
                <a:srgbClr val="FF0000"/>
              </a:solidFill>
            </a:endParaRPr>
          </a:p>
        </p:txBody>
      </p:sp>
      <p:sp>
        <p:nvSpPr>
          <p:cNvPr id="3" name="Content Placeholder 2"/>
          <p:cNvSpPr>
            <a:spLocks noGrp="1"/>
          </p:cNvSpPr>
          <p:nvPr>
            <p:ph idx="1"/>
          </p:nvPr>
        </p:nvSpPr>
        <p:spPr/>
        <p:txBody>
          <a:bodyPr>
            <a:normAutofit fontScale="32500" lnSpcReduction="20000"/>
          </a:bodyPr>
          <a:lstStyle/>
          <a:p>
            <a:pPr>
              <a:buNone/>
            </a:pPr>
            <a:endParaRPr lang="en-US" sz="9300" dirty="0" smtClean="0"/>
          </a:p>
          <a:p>
            <a:pPr>
              <a:buNone/>
            </a:pPr>
            <a:r>
              <a:rPr lang="en-US" sz="12000" dirty="0" smtClean="0"/>
              <a:t>There are four inspired books of scripture which God has revealed to man.</a:t>
            </a:r>
          </a:p>
          <a:p>
            <a:pPr>
              <a:buNone/>
            </a:pPr>
            <a:r>
              <a:rPr lang="en-US" sz="12000" dirty="0" smtClean="0"/>
              <a:t>     1. The Law of Moses</a:t>
            </a:r>
          </a:p>
          <a:p>
            <a:pPr>
              <a:buNone/>
            </a:pPr>
            <a:r>
              <a:rPr lang="en-US" sz="12000" dirty="0" smtClean="0"/>
              <a:t>     2. The Psalms of David</a:t>
            </a:r>
          </a:p>
          <a:p>
            <a:pPr>
              <a:buNone/>
            </a:pPr>
            <a:r>
              <a:rPr lang="en-US" sz="12000" dirty="0" smtClean="0"/>
              <a:t>     3. The Gospel of Jesus Christ</a:t>
            </a:r>
          </a:p>
          <a:p>
            <a:pPr>
              <a:buNone/>
            </a:pPr>
            <a:r>
              <a:rPr lang="en-US" sz="12000" dirty="0" smtClean="0"/>
              <a:t>     4. The Koran</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IV</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571500" indent="-571500">
              <a:buNone/>
            </a:pPr>
            <a:r>
              <a:rPr lang="en-US" dirty="0" smtClean="0"/>
              <a:t>     Allah has spoken to man through many prophets.</a:t>
            </a:r>
          </a:p>
          <a:p>
            <a:pPr marL="571500" indent="-571500">
              <a:buNone/>
            </a:pPr>
            <a:r>
              <a:rPr lang="en-US" dirty="0" smtClean="0"/>
              <a:t>      The six greatest prophets were:</a:t>
            </a:r>
          </a:p>
          <a:p>
            <a:pPr marL="571500" indent="-571500">
              <a:buNone/>
            </a:pPr>
            <a:r>
              <a:rPr lang="en-US" dirty="0" smtClean="0"/>
              <a:t>      1. Adam</a:t>
            </a:r>
          </a:p>
          <a:p>
            <a:pPr marL="571500" indent="-571500">
              <a:buNone/>
            </a:pPr>
            <a:r>
              <a:rPr lang="en-US" dirty="0" smtClean="0"/>
              <a:t>      2. Noah</a:t>
            </a:r>
          </a:p>
          <a:p>
            <a:pPr marL="571500" indent="-571500">
              <a:buNone/>
            </a:pPr>
            <a:r>
              <a:rPr lang="en-US" dirty="0" smtClean="0"/>
              <a:t>      3. Abraham</a:t>
            </a:r>
          </a:p>
          <a:p>
            <a:pPr marL="571500" indent="-571500">
              <a:buNone/>
            </a:pPr>
            <a:r>
              <a:rPr lang="en-US" dirty="0" smtClean="0"/>
              <a:t>      4. Moses</a:t>
            </a:r>
          </a:p>
          <a:p>
            <a:pPr marL="571500" indent="-571500">
              <a:buNone/>
            </a:pPr>
            <a:r>
              <a:rPr lang="en-US" dirty="0" smtClean="0"/>
              <a:t>      5. Jesus</a:t>
            </a:r>
          </a:p>
          <a:p>
            <a:pPr marL="571500" indent="-571500">
              <a:buNone/>
            </a:pPr>
            <a:r>
              <a:rPr lang="en-US" dirty="0" smtClean="0"/>
              <a:t>      6. Mohammed, the last and greatest  prophet (in the eyes of the Muslims).</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t>
            </a:r>
            <a:endParaRPr lang="en-US" dirty="0"/>
          </a:p>
        </p:txBody>
      </p:sp>
      <p:sp>
        <p:nvSpPr>
          <p:cNvPr id="3" name="Content Placeholder 2"/>
          <p:cNvSpPr>
            <a:spLocks noGrp="1"/>
          </p:cNvSpPr>
          <p:nvPr>
            <p:ph idx="1"/>
          </p:nvPr>
        </p:nvSpPr>
        <p:spPr/>
        <p:txBody>
          <a:bodyPr>
            <a:normAutofit fontScale="92500"/>
          </a:bodyPr>
          <a:lstStyle/>
          <a:p>
            <a:pPr>
              <a:buNone/>
            </a:pPr>
            <a:r>
              <a:rPr lang="en-US" sz="6600" dirty="0" smtClean="0">
                <a:solidFill>
                  <a:srgbClr val="FF0000"/>
                </a:solidFill>
              </a:rPr>
              <a:t>   There will be a resurrection of the dead and a judgment at the end of the world.</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An Explanation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Allah will judge men according to their works which have been carefully recorded by angels.</a:t>
            </a:r>
          </a:p>
          <a:p>
            <a:r>
              <a:rPr lang="en-US" dirty="0" smtClean="0"/>
              <a:t>If one’s good works outweigh his bad works, he will go to Paradise. If his bad deeds outweigh his good he goes to hell.</a:t>
            </a:r>
          </a:p>
          <a:p>
            <a:r>
              <a:rPr lang="en-US" dirty="0" smtClean="0"/>
              <a:t>Paradise is believed by Muslims to be a wonderful sensual place where each man has a harem of beautiful women who will bear children for him.</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Central Duties of Muslims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Followers must  confess this creed in order to become and remain a Muslim, ”There is no God but Allah and Mohammed is his prophet.”</a:t>
            </a:r>
          </a:p>
          <a:p>
            <a:r>
              <a:rPr lang="en-US" dirty="0" smtClean="0"/>
              <a:t>Praying five times a day facing towards Mecca..</a:t>
            </a:r>
          </a:p>
          <a:p>
            <a:r>
              <a:rPr lang="en-US" dirty="0" smtClean="0"/>
              <a:t>Almsgiving is required; Moslems must give at least 1/40 of  your income.</a:t>
            </a:r>
          </a:p>
          <a:p>
            <a:r>
              <a:rPr lang="en-US" dirty="0" smtClean="0"/>
              <a:t>Fasting is a duty of all Muslims.</a:t>
            </a:r>
          </a:p>
          <a:p>
            <a:r>
              <a:rPr lang="en-US" dirty="0" smtClean="0"/>
              <a:t>A pilgrimage to Mecca is required of all Muslims once in their lifetime.</a:t>
            </a:r>
          </a:p>
          <a:p>
            <a:r>
              <a:rPr lang="en-US" sz="5200" dirty="0" smtClean="0">
                <a:solidFill>
                  <a:srgbClr val="FF0000"/>
                </a:solidFill>
              </a:rPr>
              <a:t>Muslim men are required to participate in Jihad or Holy war.</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FF0000"/>
                </a:solidFill>
              </a:rPr>
              <a:t>A Note on the Jihad Requirement</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4400" dirty="0" smtClean="0"/>
              <a:t>“Jihad” means </a:t>
            </a:r>
            <a:r>
              <a:rPr lang="en-US" sz="4400" dirty="0" smtClean="0">
                <a:solidFill>
                  <a:srgbClr val="FF0000"/>
                </a:solidFill>
              </a:rPr>
              <a:t>holy war</a:t>
            </a:r>
            <a:r>
              <a:rPr lang="en-US" sz="4400" dirty="0" smtClean="0"/>
              <a:t>.</a:t>
            </a:r>
          </a:p>
          <a:p>
            <a:r>
              <a:rPr lang="en-US" sz="4400" dirty="0" smtClean="0"/>
              <a:t>Muslim men are required to go to war whenever they are needed..in order to defend the faith. Those who do are considered “holy warriors.” or Jihadists.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Jihad</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If man dies on the  Jihad mission i.e. he is guaranteed eternal life in Paradise!</a:t>
            </a:r>
          </a:p>
          <a:p>
            <a:r>
              <a:rPr lang="en-US" dirty="0" smtClean="0">
                <a:solidFill>
                  <a:srgbClr val="FF0000"/>
                </a:solidFill>
              </a:rPr>
              <a:t>In Paradise they are also guaranteed a harem of 7 wives!</a:t>
            </a:r>
          </a:p>
          <a:p>
            <a:r>
              <a:rPr lang="en-US" dirty="0" smtClean="0">
                <a:solidFill>
                  <a:srgbClr val="FF0000"/>
                </a:solidFill>
              </a:rPr>
              <a:t>This explains why thousands of young people from an estimated 85 countries  (including the USA, Canada, and Europe, China, Russia are fighting for ISIS in Syria and Iraq.</a:t>
            </a:r>
          </a:p>
          <a:p>
            <a:r>
              <a:rPr lang="en-US" dirty="0" smtClean="0">
                <a:solidFill>
                  <a:srgbClr val="FF0000"/>
                </a:solidFill>
              </a:rPr>
              <a:t>Dying on Jihad is a sure route to heaven.</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III</a:t>
            </a:r>
            <a:endParaRPr lang="en-US" dirty="0"/>
          </a:p>
        </p:txBody>
      </p:sp>
      <p:sp>
        <p:nvSpPr>
          <p:cNvPr id="3" name="Content Placeholder 2"/>
          <p:cNvSpPr>
            <a:spLocks noGrp="1"/>
          </p:cNvSpPr>
          <p:nvPr>
            <p:ph idx="1"/>
          </p:nvPr>
        </p:nvSpPr>
        <p:spPr/>
        <p:txBody>
          <a:bodyPr/>
          <a:lstStyle/>
          <a:p>
            <a:r>
              <a:rPr lang="en-US" sz="9600" dirty="0" smtClean="0">
                <a:solidFill>
                  <a:srgbClr val="FF0000"/>
                </a:solidFill>
              </a:rPr>
              <a:t>A Study of Islam</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A Number of other Laws and Traditions of Islam</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Moslem law governs both religious and civil life.</a:t>
            </a:r>
          </a:p>
          <a:p>
            <a:r>
              <a:rPr lang="en-US" dirty="0" smtClean="0"/>
              <a:t>A man can have up to 4 wives  and also take concubines</a:t>
            </a:r>
          </a:p>
          <a:p>
            <a:r>
              <a:rPr lang="en-US" dirty="0" smtClean="0"/>
              <a:t>They believe the Bible is corrupted but the Koran is the only uncorrupted word of God.</a:t>
            </a:r>
          </a:p>
          <a:p>
            <a:r>
              <a:rPr lang="en-US" dirty="0" smtClean="0"/>
              <a:t>When the Bible disagrees with the Koran, it is because  the Bible is corrupted.</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Koran: some teachings</a:t>
            </a: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pPr>
              <a:buNone/>
            </a:pPr>
            <a:r>
              <a:rPr lang="en-US" dirty="0"/>
              <a:t> </a:t>
            </a:r>
            <a:r>
              <a:rPr lang="en-US" dirty="0" smtClean="0"/>
              <a:t>   The Koran warns, "Those who make war against God and his apostle . . . shall </a:t>
            </a:r>
            <a:r>
              <a:rPr lang="en-US" dirty="0" smtClean="0">
                <a:solidFill>
                  <a:srgbClr val="FF0000"/>
                </a:solidFill>
              </a:rPr>
              <a:t>be put to death or crucified</a:t>
            </a:r>
            <a:r>
              <a:rPr lang="en-US" dirty="0" smtClean="0"/>
              <a:t>" (Koran 5:33). </a:t>
            </a:r>
          </a:p>
          <a:p>
            <a:pPr>
              <a:buNone/>
            </a:pPr>
            <a:endParaRPr lang="en-US" dirty="0" smtClean="0"/>
          </a:p>
          <a:p>
            <a:pPr>
              <a:buNone/>
            </a:pPr>
            <a:r>
              <a:rPr lang="en-US" dirty="0" smtClean="0"/>
              <a:t>    One text from Sura (Chapter) 47 begins </a:t>
            </a:r>
          </a:p>
          <a:p>
            <a:pPr>
              <a:buNone/>
            </a:pPr>
            <a:r>
              <a:rPr lang="en-US" dirty="0" smtClean="0"/>
              <a:t>  "O true believers, when you encounter the unbelievers, </a:t>
            </a:r>
            <a:r>
              <a:rPr lang="en-US" dirty="0" smtClean="0">
                <a:solidFill>
                  <a:srgbClr val="FF0000"/>
                </a:solidFill>
              </a:rPr>
              <a:t>strike off their heads."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Who is this Jesus </a:t>
            </a:r>
            <a:r>
              <a:rPr lang="en-US" dirty="0" smtClean="0">
                <a:solidFill>
                  <a:srgbClr val="FF0000"/>
                </a:solidFill>
              </a:rPr>
              <a:t>Christ?  He is  the one all men must </a:t>
            </a:r>
            <a:r>
              <a:rPr lang="en-US" dirty="0" smtClean="0">
                <a:solidFill>
                  <a:srgbClr val="FF0000"/>
                </a:solidFill>
              </a:rPr>
              <a:t>believe </a:t>
            </a:r>
            <a:r>
              <a:rPr lang="en-US" dirty="0" smtClean="0">
                <a:solidFill>
                  <a:srgbClr val="FF0000"/>
                </a:solidFill>
              </a:rPr>
              <a:t>in.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From the book of </a:t>
            </a:r>
            <a:r>
              <a:rPr lang="en-US" dirty="0" smtClean="0"/>
              <a:t>Colossians , </a:t>
            </a:r>
            <a:r>
              <a:rPr lang="en-US" dirty="0" smtClean="0"/>
              <a:t>Jesus is:</a:t>
            </a:r>
          </a:p>
          <a:p>
            <a:r>
              <a:rPr lang="en-US" dirty="0" smtClean="0"/>
              <a:t>The (dear)Son of God is.   Col. 1: 2,13.</a:t>
            </a:r>
            <a:endParaRPr lang="en-US" dirty="0"/>
          </a:p>
          <a:p>
            <a:r>
              <a:rPr lang="en-US" dirty="0" smtClean="0"/>
              <a:t>He </a:t>
            </a:r>
            <a:r>
              <a:rPr lang="en-US" dirty="0"/>
              <a:t>is the image of the invisible God. </a:t>
            </a:r>
            <a:r>
              <a:rPr lang="en-US" dirty="0" smtClean="0"/>
              <a:t>1:15.</a:t>
            </a:r>
            <a:endParaRPr lang="en-US" dirty="0"/>
          </a:p>
          <a:p>
            <a:r>
              <a:rPr lang="en-US" dirty="0"/>
              <a:t>He is the first born or preeminent of every creation</a:t>
            </a:r>
            <a:r>
              <a:rPr lang="en-US" dirty="0" smtClean="0"/>
              <a:t>. 1:15.</a:t>
            </a:r>
            <a:endParaRPr lang="en-US" dirty="0"/>
          </a:p>
          <a:p>
            <a:r>
              <a:rPr lang="en-US" dirty="0"/>
              <a:t>He is before all </a:t>
            </a:r>
            <a:r>
              <a:rPr lang="en-US" dirty="0" smtClean="0"/>
              <a:t>things</a:t>
            </a:r>
            <a:r>
              <a:rPr lang="en-US" dirty="0"/>
              <a:t> </a:t>
            </a:r>
            <a:r>
              <a:rPr lang="en-US" dirty="0" smtClean="0"/>
              <a:t>(that is He is God). 1:17.</a:t>
            </a:r>
            <a:endParaRPr lang="en-US" dirty="0"/>
          </a:p>
          <a:p>
            <a:r>
              <a:rPr lang="en-US" dirty="0"/>
              <a:t>All things </a:t>
            </a:r>
            <a:r>
              <a:rPr lang="en-US" dirty="0" smtClean="0"/>
              <a:t>are held </a:t>
            </a:r>
            <a:r>
              <a:rPr lang="en-US" dirty="0"/>
              <a:t>together through </a:t>
            </a:r>
            <a:r>
              <a:rPr lang="en-US" dirty="0" smtClean="0"/>
              <a:t>him. 1:17.</a:t>
            </a:r>
            <a:endParaRPr lang="en-US" dirty="0"/>
          </a:p>
          <a:p>
            <a:r>
              <a:rPr lang="en-US" dirty="0"/>
              <a:t>He is preeminent in all things. </a:t>
            </a:r>
            <a:r>
              <a:rPr lang="en-US" dirty="0" smtClean="0"/>
              <a:t>1:18.</a:t>
            </a:r>
            <a:endParaRPr lang="en-US" dirty="0"/>
          </a:p>
          <a:p>
            <a:endParaRPr lang="en-US" dirty="0"/>
          </a:p>
        </p:txBody>
      </p:sp>
    </p:spTree>
    <p:extLst>
      <p:ext uri="{BB962C8B-B14F-4D97-AF65-F5344CB8AC3E}">
        <p14:creationId xmlns:p14="http://schemas.microsoft.com/office/powerpoint/2010/main" val="4095575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readings</a:t>
            </a:r>
            <a:endParaRPr lang="en-US" dirty="0"/>
          </a:p>
        </p:txBody>
      </p:sp>
      <p:sp>
        <p:nvSpPr>
          <p:cNvPr id="3" name="Content Placeholder 2"/>
          <p:cNvSpPr>
            <a:spLocks noGrp="1"/>
          </p:cNvSpPr>
          <p:nvPr>
            <p:ph idx="1"/>
          </p:nvPr>
        </p:nvSpPr>
        <p:spPr/>
        <p:txBody>
          <a:bodyPr>
            <a:normAutofit/>
          </a:bodyPr>
          <a:lstStyle/>
          <a:p>
            <a:r>
              <a:rPr lang="en-US" sz="4400" dirty="0" smtClean="0"/>
              <a:t> "cast terror into the hearts of those who are bent on denying the truth; strike, then, their necks!" (Koran 8.12).</a:t>
            </a:r>
          </a:p>
          <a:p>
            <a:r>
              <a:rPr lang="en-US" sz="4400" dirty="0" smtClean="0"/>
              <a:t>"Strike terror into God's enemies, and your enemies" (Koran 8:60). </a:t>
            </a:r>
            <a:endParaRPr lang="en-US" sz="44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a:t>
            </a: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sz="9600" dirty="0" smtClean="0">
              <a:solidFill>
                <a:srgbClr val="FF0000"/>
              </a:solidFill>
            </a:endParaRPr>
          </a:p>
          <a:p>
            <a:pPr>
              <a:buNone/>
            </a:pPr>
            <a:r>
              <a:rPr lang="en-US" sz="9600" dirty="0" smtClean="0">
                <a:solidFill>
                  <a:srgbClr val="FF0000"/>
                </a:solidFill>
              </a:rPr>
              <a:t> Contrasting Islam and Christianity</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t>
            </a:r>
            <a:endParaRPr lang="en-US" dirty="0"/>
          </a:p>
        </p:txBody>
      </p:sp>
      <p:sp>
        <p:nvSpPr>
          <p:cNvPr id="3" name="Content Placeholder 2"/>
          <p:cNvSpPr>
            <a:spLocks noGrp="1"/>
          </p:cNvSpPr>
          <p:nvPr>
            <p:ph idx="1"/>
          </p:nvPr>
        </p:nvSpPr>
        <p:spPr/>
        <p:txBody>
          <a:bodyPr>
            <a:normAutofit/>
          </a:bodyPr>
          <a:lstStyle/>
          <a:p>
            <a:r>
              <a:rPr lang="en-US" sz="9600" dirty="0" smtClean="0">
                <a:solidFill>
                  <a:srgbClr val="FF0000"/>
                </a:solidFill>
              </a:rPr>
              <a:t>Allah versus Jehovah</a:t>
            </a:r>
            <a:endParaRPr lang="en-US" sz="9600" dirty="0">
              <a:solidFill>
                <a:srgbClr val="FF0000"/>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Contrast between Islam and Christianity</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a:buNone/>
            </a:pPr>
            <a:r>
              <a:rPr lang="en-US" sz="3600" dirty="0" smtClean="0"/>
              <a:t>1. </a:t>
            </a:r>
            <a:r>
              <a:rPr lang="en-US" sz="5100" dirty="0" smtClean="0"/>
              <a:t>The God of Islam is different from the God  of Christianity.</a:t>
            </a:r>
          </a:p>
          <a:p>
            <a:pPr>
              <a:buNone/>
            </a:pPr>
            <a:r>
              <a:rPr lang="en-US" sz="5100" dirty="0" smtClean="0"/>
              <a:t>    1)  Islam does not believe in God as “Father” nor in the   Son and Holy Spirit. They believe in God called Allah.</a:t>
            </a:r>
          </a:p>
          <a:p>
            <a:pPr>
              <a:buNone/>
            </a:pPr>
            <a:r>
              <a:rPr lang="en-US" sz="5100" dirty="0" smtClean="0"/>
              <a:t>    2</a:t>
            </a:r>
            <a:r>
              <a:rPr lang="en-US" sz="5100" smtClean="0"/>
              <a:t>) Moslems </a:t>
            </a:r>
            <a:r>
              <a:rPr lang="en-US" sz="5100" dirty="0" smtClean="0"/>
              <a:t>do not believe Jesus Christ  died on the cross was resurrected or  is the Son of God.</a:t>
            </a:r>
          </a:p>
          <a:p>
            <a:pPr>
              <a:buNone/>
            </a:pPr>
            <a:r>
              <a:rPr lang="en-US" sz="5100" dirty="0" smtClean="0"/>
              <a:t>   3) Hence they do not believe Jesus is God.</a:t>
            </a:r>
          </a:p>
          <a:p>
            <a:pPr>
              <a:buNone/>
            </a:pPr>
            <a:r>
              <a:rPr lang="en-US" sz="3600" dirty="0" smtClean="0"/>
              <a:t> </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Contrast continued</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a:buNone/>
            </a:pPr>
            <a:r>
              <a:rPr lang="en-US" sz="4800" dirty="0" smtClean="0"/>
              <a:t>3. Islamic people do not believe in   grace  or baptism. They believe you are saved by works. If your works out number your sins, you go to paradise. </a:t>
            </a:r>
          </a:p>
          <a:p>
            <a:pPr>
              <a:buNone/>
            </a:pPr>
            <a:r>
              <a:rPr lang="en-US" sz="4800" dirty="0" smtClean="0"/>
              <a:t>   Cf. Ephesians 2:8 -10.</a:t>
            </a:r>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Contrast</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4. </a:t>
            </a:r>
            <a:r>
              <a:rPr lang="en-US" sz="4000" dirty="0" smtClean="0"/>
              <a:t>In Islam there is no provision for forgiveness or atonement for man’s sins. Cf. II Corinthians 5:21.</a:t>
            </a:r>
          </a:p>
          <a:p>
            <a:pPr>
              <a:buNone/>
            </a:pPr>
            <a:r>
              <a:rPr lang="en-US" sz="4000" dirty="0" smtClean="0"/>
              <a:t>5. Islam presents Mohammed as the last prophet while  the Bible says Jesus is the prophet whom all men should obey. Acts 3:18 - 26.  Deut. 18:15-19; Hebrew 1:1-3. </a:t>
            </a:r>
          </a:p>
          <a:p>
            <a:pPr>
              <a:buNone/>
            </a:pPr>
            <a:r>
              <a:rPr lang="en-US" sz="4000" dirty="0" smtClean="0"/>
              <a:t>6. We live in the New Testament Age. Guided by the words of </a:t>
            </a:r>
            <a:r>
              <a:rPr lang="en-US" sz="4000" dirty="0"/>
              <a:t>J</a:t>
            </a:r>
            <a:r>
              <a:rPr lang="en-US" sz="4000" dirty="0" smtClean="0"/>
              <a:t>esus and His apostles. At </a:t>
            </a:r>
            <a:r>
              <a:rPr lang="en-US" sz="4000" dirty="0"/>
              <a:t>t</a:t>
            </a:r>
            <a:r>
              <a:rPr lang="en-US" sz="4000" dirty="0" smtClean="0"/>
              <a:t>he Transfiguration at which Moses and Elijah were  present, Jehovah said, "This is my beloved son in whom I am well pleased, hear ye him!”</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Contrast continued</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buNone/>
            </a:pPr>
            <a:r>
              <a:rPr lang="en-US" dirty="0"/>
              <a:t>7</a:t>
            </a:r>
            <a:r>
              <a:rPr lang="en-US" dirty="0" smtClean="0"/>
              <a:t>. Mohammed died and remains buried while Jesus Christ died, rose from the dead and is now in heaven.  I Corinthians 15:1-10; Revelation 1:18.</a:t>
            </a:r>
          </a:p>
          <a:p>
            <a:pPr>
              <a:buNone/>
            </a:pPr>
            <a:r>
              <a:rPr lang="en-US" dirty="0"/>
              <a:t>8</a:t>
            </a:r>
            <a:r>
              <a:rPr lang="en-US" dirty="0" smtClean="0"/>
              <a:t>. Jesus rejected the use of the sword in his name (John 18:11). While Islam has repeatedly used the sword to  force conversion  or to expand its reach.</a:t>
            </a:r>
          </a:p>
          <a:p>
            <a:pPr>
              <a:buNone/>
            </a:pPr>
            <a:r>
              <a:rPr lang="en-US" dirty="0" smtClean="0"/>
              <a:t>9. The Koran came from one man Mohammed over a period of a few years. The Bible was written by 40 different men of a variety of background but authored by the Holy Spirit over a period of 1600 year!</a:t>
            </a:r>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Lure of Islam</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The watering down of Christianity</a:t>
            </a:r>
          </a:p>
          <a:p>
            <a:r>
              <a:rPr lang="en-US" dirty="0" smtClean="0"/>
              <a:t>The vices of the western World</a:t>
            </a:r>
          </a:p>
          <a:p>
            <a:r>
              <a:rPr lang="en-US" dirty="0" smtClean="0"/>
              <a:t>The widespread benevolent </a:t>
            </a:r>
            <a:r>
              <a:rPr lang="en-US" dirty="0" err="1" smtClean="0"/>
              <a:t>programme</a:t>
            </a:r>
            <a:r>
              <a:rPr lang="en-US" dirty="0" smtClean="0"/>
              <a:t> directed at the poor.</a:t>
            </a:r>
          </a:p>
          <a:p>
            <a:r>
              <a:rPr lang="en-US" dirty="0" smtClean="0"/>
              <a:t>The clear path to paradise through Jihad</a:t>
            </a:r>
          </a:p>
          <a:p>
            <a:r>
              <a:rPr lang="en-US" dirty="0" smtClean="0"/>
              <a:t>It’s a male dominated structure, in a time when the role of males seems to be less certain/secure   in  western society</a:t>
            </a:r>
          </a:p>
          <a:p>
            <a:r>
              <a:rPr lang="en-US" dirty="0" smtClean="0"/>
              <a:t>The widespread ignorance of true Christianity</a:t>
            </a:r>
          </a:p>
          <a:p>
            <a:r>
              <a:rPr lang="en-US" dirty="0" smtClean="0"/>
              <a:t>Compared to false Christianity Islam looks good</a:t>
            </a:r>
          </a:p>
          <a:p>
            <a:endParaRPr lang="en-US" dirty="0" smtClean="0"/>
          </a:p>
          <a:p>
            <a:endParaRPr lang="en-US" dirty="0"/>
          </a:p>
        </p:txBody>
      </p:sp>
    </p:spTree>
    <p:extLst>
      <p:ext uri="{BB962C8B-B14F-4D97-AF65-F5344CB8AC3E}">
        <p14:creationId xmlns:p14="http://schemas.microsoft.com/office/powerpoint/2010/main" val="414103156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dirty="0" smtClean="0">
                <a:solidFill>
                  <a:srgbClr val="FF0000"/>
                </a:solidFill>
              </a:rPr>
              <a:t>The Challenge</a:t>
            </a:r>
            <a:endParaRPr lang="en-US" dirty="0">
              <a:solidFill>
                <a:srgbClr val="FF0000"/>
              </a:solidFill>
            </a:endParaRPr>
          </a:p>
        </p:txBody>
      </p:sp>
      <p:sp>
        <p:nvSpPr>
          <p:cNvPr id="3" name="Content Placeholder 2"/>
          <p:cNvSpPr>
            <a:spLocks noGrp="1"/>
          </p:cNvSpPr>
          <p:nvPr>
            <p:ph idx="1"/>
          </p:nvPr>
        </p:nvSpPr>
        <p:spPr>
          <a:xfrm>
            <a:off x="457200" y="1143000"/>
            <a:ext cx="8229600" cy="4983163"/>
          </a:xfrm>
        </p:spPr>
        <p:txBody>
          <a:bodyPr>
            <a:noAutofit/>
          </a:bodyPr>
          <a:lstStyle/>
          <a:p>
            <a:r>
              <a:rPr lang="en-US" sz="4000" dirty="0" smtClean="0"/>
              <a:t> </a:t>
            </a:r>
            <a:r>
              <a:rPr lang="en-US" sz="3600" dirty="0" smtClean="0"/>
              <a:t>Islam is on the offence and challenges our faith.</a:t>
            </a:r>
          </a:p>
          <a:p>
            <a:r>
              <a:rPr lang="en-US" sz="3600" dirty="0" smtClean="0"/>
              <a:t>Christians must respond aggressively</a:t>
            </a:r>
          </a:p>
          <a:p>
            <a:r>
              <a:rPr lang="en-US" sz="3600" dirty="0" smtClean="0"/>
              <a:t> Moslems seek to establish a world wide Islam state called a “Caliphate” ruled the Koran</a:t>
            </a:r>
            <a:r>
              <a:rPr lang="en-US" sz="3600" dirty="0"/>
              <a:t> </a:t>
            </a:r>
            <a:r>
              <a:rPr lang="en-US" sz="3600" dirty="0" smtClean="0"/>
              <a:t>and Sharia law.</a:t>
            </a:r>
          </a:p>
          <a:p>
            <a:r>
              <a:rPr lang="en-US" sz="3600" dirty="0" smtClean="0"/>
              <a:t>Caliph means “successor” (to Mohammed).</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Caliphate</a:t>
            </a:r>
            <a:endParaRPr lang="en-US" dirty="0"/>
          </a:p>
        </p:txBody>
      </p:sp>
      <p:sp>
        <p:nvSpPr>
          <p:cNvPr id="3" name="Content Placeholder 2"/>
          <p:cNvSpPr>
            <a:spLocks noGrp="1"/>
          </p:cNvSpPr>
          <p:nvPr>
            <p:ph idx="1"/>
          </p:nvPr>
        </p:nvSpPr>
        <p:spPr/>
        <p:txBody>
          <a:bodyPr>
            <a:normAutofit fontScale="92500"/>
          </a:bodyPr>
          <a:lstStyle/>
          <a:p>
            <a:r>
              <a:rPr lang="en-US" sz="4000" dirty="0" smtClean="0"/>
              <a:t>What ISIS has established  in Syria and Iraq is what it seeks to establish in the rest of the world: </a:t>
            </a:r>
            <a:r>
              <a:rPr lang="en-US" sz="4000" dirty="0" smtClean="0">
                <a:solidFill>
                  <a:srgbClr val="FF0000"/>
                </a:solidFill>
              </a:rPr>
              <a:t>a worldwide Caliphate </a:t>
            </a:r>
          </a:p>
          <a:p>
            <a:r>
              <a:rPr lang="en-US" sz="4000" dirty="0">
                <a:solidFill>
                  <a:srgbClr val="FF0000"/>
                </a:solidFill>
              </a:rPr>
              <a:t>T</a:t>
            </a:r>
            <a:r>
              <a:rPr lang="en-US" sz="4000" dirty="0" smtClean="0">
                <a:solidFill>
                  <a:srgbClr val="FF0000"/>
                </a:solidFill>
              </a:rPr>
              <a:t>he present leader of ISIS, </a:t>
            </a:r>
            <a:r>
              <a:rPr lang="en-US" sz="4000" b="1" dirty="0" smtClean="0">
                <a:solidFill>
                  <a:srgbClr val="FF0000"/>
                </a:solidFill>
              </a:rPr>
              <a:t>Abu Bakr al-Baghdadi, </a:t>
            </a:r>
            <a:r>
              <a:rPr lang="en-US" sz="4000" dirty="0" smtClean="0">
                <a:solidFill>
                  <a:srgbClr val="FF0000"/>
                </a:solidFill>
              </a:rPr>
              <a:t>has called on all Muslims worldwide  to submit to his rule.</a:t>
            </a:r>
          </a:p>
          <a:p>
            <a:r>
              <a:rPr lang="en-US" sz="4000" dirty="0" smtClean="0">
                <a:solidFill>
                  <a:srgbClr val="FF0000"/>
                </a:solidFill>
              </a:rPr>
              <a:t>Thus be part of this caliphate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Christ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Came to earth from Heaven</a:t>
            </a:r>
          </a:p>
          <a:p>
            <a:r>
              <a:rPr lang="en-US" dirty="0" smtClean="0"/>
              <a:t>Preached the Gospel to the world</a:t>
            </a:r>
          </a:p>
          <a:p>
            <a:r>
              <a:rPr lang="en-US" dirty="0" smtClean="0"/>
              <a:t>He taught his disciples the truth. </a:t>
            </a:r>
          </a:p>
          <a:p>
            <a:r>
              <a:rPr lang="en-US" dirty="0" smtClean="0"/>
              <a:t>Before He was crucified and returned to heaven. He told his 12 disciples (later to become his Apostles):</a:t>
            </a:r>
          </a:p>
          <a:p>
            <a:r>
              <a:rPr lang="en-US" sz="3900" dirty="0" smtClean="0"/>
              <a:t>“But the Helper, the Holy Spirit , whom the Father will send in my name: </a:t>
            </a:r>
            <a:r>
              <a:rPr lang="en-US" sz="3900" dirty="0" smtClean="0">
                <a:solidFill>
                  <a:srgbClr val="FF0000"/>
                </a:solidFill>
              </a:rPr>
              <a:t>He will teach you all things </a:t>
            </a:r>
            <a:r>
              <a:rPr lang="en-US" sz="3900" dirty="0" smtClean="0"/>
              <a:t>and bring to your remembrance, </a:t>
            </a:r>
            <a:r>
              <a:rPr lang="en-US" sz="3900" dirty="0" smtClean="0">
                <a:solidFill>
                  <a:srgbClr val="FF0000"/>
                </a:solidFill>
              </a:rPr>
              <a:t>all things </a:t>
            </a:r>
            <a:r>
              <a:rPr lang="en-US" sz="3900" dirty="0" smtClean="0"/>
              <a:t>that I said to you.”  (John 14:26).</a:t>
            </a:r>
          </a:p>
        </p:txBody>
      </p:sp>
    </p:spTree>
    <p:extLst>
      <p:ext uri="{BB962C8B-B14F-4D97-AF65-F5344CB8AC3E}">
        <p14:creationId xmlns:p14="http://schemas.microsoft.com/office/powerpoint/2010/main" val="350399310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Appeal continued</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4000" dirty="0" smtClean="0">
                <a:solidFill>
                  <a:srgbClr val="FF0000"/>
                </a:solidFill>
              </a:rPr>
              <a:t>The Muslims dreams a world-wide caliphate (to include the USA, the UK, Africa; the entire world) under a single ruler!</a:t>
            </a:r>
          </a:p>
          <a:p>
            <a:r>
              <a:rPr lang="en-US" sz="4000" dirty="0" smtClean="0"/>
              <a:t>This particular  goal is the focus of Sunni and Shea Muslims. They  will use teaching or violence or whatever means to achieve its ends. </a:t>
            </a:r>
            <a:endParaRPr lang="en-US" sz="40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Appeal</a:t>
            </a:r>
            <a:endParaRPr lang="en-US" dirty="0"/>
          </a:p>
        </p:txBody>
      </p:sp>
      <p:sp>
        <p:nvSpPr>
          <p:cNvPr id="3" name="Content Placeholder 2"/>
          <p:cNvSpPr>
            <a:spLocks noGrp="1"/>
          </p:cNvSpPr>
          <p:nvPr>
            <p:ph idx="1"/>
          </p:nvPr>
        </p:nvSpPr>
        <p:spPr/>
        <p:txBody>
          <a:bodyPr>
            <a:normAutofit fontScale="92500" lnSpcReduction="20000"/>
          </a:bodyPr>
          <a:lstStyle/>
          <a:p>
            <a:r>
              <a:rPr lang="en-US" sz="4400" dirty="0" smtClean="0"/>
              <a:t>Brethren Wake Up!</a:t>
            </a:r>
          </a:p>
          <a:p>
            <a:r>
              <a:rPr lang="en-US" sz="4400" dirty="0" smtClean="0"/>
              <a:t>Stand up Face the challenge!</a:t>
            </a:r>
          </a:p>
          <a:p>
            <a:r>
              <a:rPr lang="en-US" sz="4400" dirty="0" smtClean="0"/>
              <a:t>Press on with the Lord’s Work</a:t>
            </a:r>
          </a:p>
          <a:p>
            <a:r>
              <a:rPr lang="en-US" sz="4400" dirty="0" smtClean="0"/>
              <a:t>Support the spread of Christianity World wide</a:t>
            </a:r>
          </a:p>
          <a:p>
            <a:r>
              <a:rPr lang="en-US" sz="4400" dirty="0" smtClean="0"/>
              <a:t>Speak Out!</a:t>
            </a:r>
          </a:p>
          <a:p>
            <a:r>
              <a:rPr lang="en-US" sz="4400" dirty="0" smtClean="0"/>
              <a:t>Do Not be Afraid!</a:t>
            </a:r>
          </a:p>
          <a:p>
            <a:endParaRPr lang="en-US" dirty="0"/>
          </a:p>
        </p:txBody>
      </p:sp>
    </p:spTree>
    <p:extLst>
      <p:ext uri="{BB962C8B-B14F-4D97-AF65-F5344CB8AC3E}">
        <p14:creationId xmlns:p14="http://schemas.microsoft.com/office/powerpoint/2010/main" val="15103799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The </a:t>
            </a:r>
            <a:r>
              <a:rPr lang="en-US" dirty="0" smtClean="0">
                <a:solidFill>
                  <a:srgbClr val="FF0000"/>
                </a:solidFill>
              </a:rPr>
              <a:t>Christianity </a:t>
            </a:r>
            <a:r>
              <a:rPr lang="en-US" dirty="0" smtClean="0">
                <a:solidFill>
                  <a:srgbClr val="FF0000"/>
                </a:solidFill>
              </a:rPr>
              <a:t>is in  a Unique Position to Oppose Islam</a:t>
            </a:r>
            <a:endParaRPr lang="en-US"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endParaRPr lang="en-US" dirty="0" smtClean="0"/>
          </a:p>
          <a:p>
            <a:r>
              <a:rPr lang="en-US" sz="5200" dirty="0" smtClean="0"/>
              <a:t>The Bible teaches no latter day revelation. Galatians 1:8,9.</a:t>
            </a:r>
          </a:p>
          <a:p>
            <a:r>
              <a:rPr lang="en-US" sz="5200" dirty="0" smtClean="0"/>
              <a:t>The Bible is complete . No new revelations possible. Jude 3.</a:t>
            </a:r>
          </a:p>
          <a:p>
            <a:r>
              <a:rPr lang="en-US" sz="5200" dirty="0" smtClean="0"/>
              <a:t>The age of  miracles have ended.  I Corinthians 13: 8 -10.</a:t>
            </a:r>
          </a:p>
          <a:p>
            <a:r>
              <a:rPr lang="en-US" sz="5200" dirty="0"/>
              <a:t>W</a:t>
            </a:r>
            <a:r>
              <a:rPr lang="en-US" sz="5200" dirty="0" smtClean="0"/>
              <a:t>e are living under the teachings of Christ. Matthew 19:1-9</a:t>
            </a:r>
          </a:p>
          <a:p>
            <a:r>
              <a:rPr lang="en-US" sz="5200" dirty="0" smtClean="0"/>
              <a:t>“The words that I have spoke shall judge you in the Last days.” John 12: 48</a:t>
            </a:r>
            <a:endParaRPr lang="en-US" sz="5200"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Furthermore</a:t>
            </a:r>
            <a:endParaRPr lang="en-US" dirty="0"/>
          </a:p>
        </p:txBody>
      </p:sp>
      <p:sp>
        <p:nvSpPr>
          <p:cNvPr id="3" name="Content Placeholder 2"/>
          <p:cNvSpPr>
            <a:spLocks noGrp="1"/>
          </p:cNvSpPr>
          <p:nvPr>
            <p:ph idx="1"/>
          </p:nvPr>
        </p:nvSpPr>
        <p:spPr/>
        <p:txBody>
          <a:bodyPr>
            <a:normAutofit fontScale="77500" lnSpcReduction="20000"/>
          </a:bodyPr>
          <a:lstStyle/>
          <a:p>
            <a:endParaRPr lang="en-US" sz="3600" dirty="0"/>
          </a:p>
          <a:p>
            <a:r>
              <a:rPr lang="en-US" sz="4800" dirty="0"/>
              <a:t>T</a:t>
            </a:r>
            <a:r>
              <a:rPr lang="en-US" sz="4800" dirty="0" smtClean="0"/>
              <a:t>he </a:t>
            </a:r>
            <a:r>
              <a:rPr lang="en-US" sz="4800" dirty="0"/>
              <a:t>Old and New Testament is just that: Old versus New!</a:t>
            </a:r>
          </a:p>
          <a:p>
            <a:r>
              <a:rPr lang="en-US" sz="4800" dirty="0"/>
              <a:t>The church is living under the teachings of Christ revealed in the New Testament </a:t>
            </a:r>
            <a:endParaRPr lang="en-US" sz="4800" dirty="0" smtClean="0"/>
          </a:p>
          <a:p>
            <a:r>
              <a:rPr lang="en-US" sz="4800" dirty="0"/>
              <a:t>T</a:t>
            </a:r>
            <a:r>
              <a:rPr lang="en-US" sz="4800" dirty="0" smtClean="0"/>
              <a:t>he </a:t>
            </a:r>
            <a:r>
              <a:rPr lang="en-US" sz="4800" dirty="0"/>
              <a:t>O.T. helps us to understand New Testament teachings.  Galatians 3: 24.</a:t>
            </a:r>
          </a:p>
          <a:p>
            <a:endParaRPr lang="en-US" dirty="0"/>
          </a:p>
        </p:txBody>
      </p:sp>
    </p:spTree>
    <p:extLst>
      <p:ext uri="{BB962C8B-B14F-4D97-AF65-F5344CB8AC3E}">
        <p14:creationId xmlns:p14="http://schemas.microsoft.com/office/powerpoint/2010/main" val="291035512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What the </a:t>
            </a:r>
            <a:r>
              <a:rPr lang="en-US" dirty="0" smtClean="0">
                <a:solidFill>
                  <a:srgbClr val="FF0000"/>
                </a:solidFill>
              </a:rPr>
              <a:t>Christian </a:t>
            </a:r>
            <a:r>
              <a:rPr lang="en-US" dirty="0" smtClean="0">
                <a:solidFill>
                  <a:srgbClr val="FF0000"/>
                </a:solidFill>
              </a:rPr>
              <a:t>must do</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Christians must be prepared to teach more aggressively and present the Gospel to rich and poor to all ethnic groups.</a:t>
            </a:r>
          </a:p>
          <a:p>
            <a:r>
              <a:rPr lang="en-US" dirty="0" smtClean="0"/>
              <a:t>Aggressively pursue Prison </a:t>
            </a:r>
            <a:r>
              <a:rPr lang="en-US" dirty="0"/>
              <a:t>M</a:t>
            </a:r>
            <a:r>
              <a:rPr lang="en-US" dirty="0" smtClean="0"/>
              <a:t>inistry. Prisons: A breeding ground for Islam</a:t>
            </a:r>
          </a:p>
          <a:p>
            <a:r>
              <a:rPr lang="en-US" dirty="0" smtClean="0"/>
              <a:t> Use social media and internet technology to teach the lost.</a:t>
            </a:r>
          </a:p>
          <a:p>
            <a:r>
              <a:rPr lang="en-US" dirty="0" smtClean="0"/>
              <a:t>Teach the Gospel. Oppose false doctrines including Islam</a:t>
            </a:r>
          </a:p>
          <a:p>
            <a:r>
              <a:rPr lang="en-US" dirty="0" smtClean="0"/>
              <a:t>Teach in home family Bible studies.</a:t>
            </a:r>
          </a:p>
          <a:p>
            <a:r>
              <a:rPr lang="en-US" dirty="0" smtClean="0">
                <a:solidFill>
                  <a:srgbClr val="FF0000"/>
                </a:solidFill>
              </a:rPr>
              <a:t>We must have courage and fearlessness in the face of the threats, intimidation and militancy of Islam.</a:t>
            </a:r>
          </a:p>
          <a:p>
            <a:r>
              <a:rPr lang="en-US" dirty="0" smtClean="0">
                <a:solidFill>
                  <a:srgbClr val="FF0000"/>
                </a:solidFill>
              </a:rPr>
              <a:t>Build your faith because one day it will be challenged!</a:t>
            </a:r>
          </a:p>
          <a:p>
            <a:r>
              <a:rPr lang="en-US" dirty="0" smtClean="0">
                <a:solidFill>
                  <a:srgbClr val="FF0000"/>
                </a:solidFill>
              </a:rPr>
              <a:t>I Timothy 4:13</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a:t>
            </a:r>
            <a:endParaRPr lang="en-US" dirty="0"/>
          </a:p>
        </p:txBody>
      </p:sp>
      <p:sp>
        <p:nvSpPr>
          <p:cNvPr id="3" name="Content Placeholder 2"/>
          <p:cNvSpPr>
            <a:spLocks noGrp="1"/>
          </p:cNvSpPr>
          <p:nvPr>
            <p:ph idx="1"/>
          </p:nvPr>
        </p:nvSpPr>
        <p:spPr/>
        <p:txBody>
          <a:bodyPr>
            <a:normAutofit fontScale="70000" lnSpcReduction="20000"/>
          </a:bodyPr>
          <a:lstStyle/>
          <a:p>
            <a:r>
              <a:rPr lang="en-US" sz="4000" dirty="0" smtClean="0"/>
              <a:t>These truths:  a matter of Eternal Life</a:t>
            </a:r>
          </a:p>
          <a:p>
            <a:r>
              <a:rPr lang="en-US" sz="4000" dirty="0" smtClean="0"/>
              <a:t>Heaven or Hell.</a:t>
            </a:r>
          </a:p>
          <a:p>
            <a:r>
              <a:rPr lang="en-US" sz="4000" dirty="0" smtClean="0"/>
              <a:t>“I am the way the truth and the Life, no one comes to the     Father </a:t>
            </a:r>
            <a:r>
              <a:rPr lang="en-US" sz="4000" dirty="0"/>
              <a:t>e</a:t>
            </a:r>
            <a:r>
              <a:rPr lang="en-US" sz="4000" dirty="0" smtClean="0"/>
              <a:t>xcept by me.” said Jesus.</a:t>
            </a:r>
          </a:p>
          <a:p>
            <a:r>
              <a:rPr lang="en-US" sz="4000" dirty="0"/>
              <a:t>A</a:t>
            </a:r>
            <a:r>
              <a:rPr lang="en-US" sz="4000" dirty="0" smtClean="0"/>
              <a:t>ccept Jesus Christ and no other as the Savior.</a:t>
            </a:r>
            <a:r>
              <a:rPr lang="en-US" sz="4000" dirty="0"/>
              <a:t> </a:t>
            </a:r>
            <a:endParaRPr lang="en-US" sz="4000" dirty="0" smtClean="0"/>
          </a:p>
          <a:p>
            <a:r>
              <a:rPr lang="en-US" sz="4000" dirty="0" smtClean="0">
                <a:solidFill>
                  <a:srgbClr val="FF0000"/>
                </a:solidFill>
              </a:rPr>
              <a:t>This Jesus “ …commands all men everywhere to repent” Acts 17:30</a:t>
            </a:r>
          </a:p>
          <a:p>
            <a:r>
              <a:rPr lang="en-US" sz="4000" dirty="0" smtClean="0">
                <a:solidFill>
                  <a:srgbClr val="FF0000"/>
                </a:solidFill>
              </a:rPr>
              <a:t>“Repent and be baptized everyone of you in the name of Jesus Christ for the remission of sins and you shall receive the gift of the Holy Spirit.” Acts 2:38.</a:t>
            </a:r>
            <a:endParaRPr lang="en-US" sz="4000" dirty="0">
              <a:solidFill>
                <a:srgbClr val="FF0000"/>
              </a:solidFill>
            </a:endParaRPr>
          </a:p>
        </p:txBody>
      </p:sp>
    </p:spTree>
    <p:extLst>
      <p:ext uri="{BB962C8B-B14F-4D97-AF65-F5344CB8AC3E}">
        <p14:creationId xmlns:p14="http://schemas.microsoft.com/office/powerpoint/2010/main" val="3000438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20 plus years </a:t>
            </a:r>
            <a:r>
              <a:rPr lang="en-US" dirty="0">
                <a:solidFill>
                  <a:srgbClr val="FF0000"/>
                </a:solidFill>
              </a:rPr>
              <a:t>l</a:t>
            </a:r>
            <a:r>
              <a:rPr lang="en-US" dirty="0" smtClean="0">
                <a:solidFill>
                  <a:srgbClr val="FF0000"/>
                </a:solidFill>
              </a:rPr>
              <a:t>ater one these same disciples, Peter said:</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5400" dirty="0" smtClean="0"/>
              <a:t>“His </a:t>
            </a:r>
            <a:r>
              <a:rPr lang="en-US" sz="5400" dirty="0"/>
              <a:t>divine power has given us </a:t>
            </a:r>
            <a:r>
              <a:rPr lang="en-US" sz="5400" dirty="0">
                <a:solidFill>
                  <a:srgbClr val="FF0000"/>
                </a:solidFill>
              </a:rPr>
              <a:t>all things </a:t>
            </a:r>
            <a:r>
              <a:rPr lang="en-US" sz="5400" dirty="0"/>
              <a:t>that </a:t>
            </a:r>
            <a:r>
              <a:rPr lang="en-US" sz="5400" dirty="0" smtClean="0"/>
              <a:t>relate </a:t>
            </a:r>
            <a:r>
              <a:rPr lang="en-US" sz="5400" dirty="0"/>
              <a:t>to life and Godliness </a:t>
            </a:r>
            <a:r>
              <a:rPr lang="en-US" sz="5400" dirty="0" smtClean="0"/>
              <a:t>through the  </a:t>
            </a:r>
            <a:r>
              <a:rPr lang="en-US" sz="5400" dirty="0"/>
              <a:t>knowledge of </a:t>
            </a:r>
            <a:r>
              <a:rPr lang="en-US" sz="5400" dirty="0" smtClean="0"/>
              <a:t>Him </a:t>
            </a:r>
            <a:r>
              <a:rPr lang="en-US" sz="5400" dirty="0"/>
              <a:t>that </a:t>
            </a:r>
            <a:r>
              <a:rPr lang="en-US" sz="5400" dirty="0" smtClean="0"/>
              <a:t>called </a:t>
            </a:r>
            <a:r>
              <a:rPr lang="en-US" sz="5400" dirty="0"/>
              <a:t>us </a:t>
            </a:r>
            <a:r>
              <a:rPr lang="en-US" sz="5400" dirty="0" smtClean="0"/>
              <a:t>to </a:t>
            </a:r>
            <a:r>
              <a:rPr lang="en-US" sz="5400" dirty="0"/>
              <a:t>glory and virtue</a:t>
            </a:r>
            <a:r>
              <a:rPr lang="en-US" sz="5400" dirty="0" smtClean="0"/>
              <a:t>.”</a:t>
            </a:r>
            <a:r>
              <a:rPr lang="en-US" sz="5400" dirty="0"/>
              <a:t> </a:t>
            </a:r>
            <a:endParaRPr lang="en-US" sz="5400" dirty="0" smtClean="0"/>
          </a:p>
          <a:p>
            <a:pPr marL="0" indent="0">
              <a:buNone/>
            </a:pPr>
            <a:r>
              <a:rPr lang="en-US" sz="5400" dirty="0" smtClean="0"/>
              <a:t>II </a:t>
            </a:r>
            <a:r>
              <a:rPr lang="en-US" sz="5400" dirty="0"/>
              <a:t>Peter </a:t>
            </a:r>
            <a:r>
              <a:rPr lang="en-US" sz="5400" dirty="0" smtClean="0"/>
              <a:t>1:3.</a:t>
            </a:r>
            <a:endParaRPr lang="en-US" sz="5400" dirty="0"/>
          </a:p>
          <a:p>
            <a:endParaRPr lang="en-US" dirty="0"/>
          </a:p>
        </p:txBody>
      </p:sp>
    </p:spTree>
    <p:extLst>
      <p:ext uri="{BB962C8B-B14F-4D97-AF65-F5344CB8AC3E}">
        <p14:creationId xmlns:p14="http://schemas.microsoft.com/office/powerpoint/2010/main" val="241589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Remember the words of Jude</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en-US" sz="6000" dirty="0">
                <a:solidFill>
                  <a:srgbClr val="FF0000"/>
                </a:solidFill>
              </a:rPr>
              <a:t>Jude 3: “…</a:t>
            </a:r>
            <a:r>
              <a:rPr lang="en-US" sz="6000" dirty="0"/>
              <a:t> contend earnestly for </a:t>
            </a:r>
            <a:r>
              <a:rPr lang="en-US" sz="6000" dirty="0">
                <a:solidFill>
                  <a:srgbClr val="FF0000"/>
                </a:solidFill>
              </a:rPr>
              <a:t>the faith that was once and for all </a:t>
            </a:r>
            <a:r>
              <a:rPr lang="en-US" sz="6000" dirty="0"/>
              <a:t>delivered to the faith</a:t>
            </a:r>
            <a:r>
              <a:rPr lang="en-US" sz="6000" dirty="0" smtClean="0"/>
              <a:t>.”</a:t>
            </a:r>
          </a:p>
          <a:p>
            <a:r>
              <a:rPr lang="en-US" sz="6000" dirty="0" smtClean="0"/>
              <a:t>The Faith, the Gospel,  the complete message of the Gospel, was completely and thoroughly presented with nothing else needed by the end of the first century!</a:t>
            </a:r>
            <a:endParaRPr lang="en-US" sz="6000" dirty="0"/>
          </a:p>
          <a:p>
            <a:endParaRPr lang="en-US" dirty="0"/>
          </a:p>
        </p:txBody>
      </p:sp>
    </p:spTree>
    <p:extLst>
      <p:ext uri="{BB962C8B-B14F-4D97-AF65-F5344CB8AC3E}">
        <p14:creationId xmlns:p14="http://schemas.microsoft.com/office/powerpoint/2010/main" val="3473070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6066</TotalTime>
  <Words>3937</Words>
  <Application>Microsoft Office PowerPoint</Application>
  <PresentationFormat>On-screen Show (4:3)</PresentationFormat>
  <Paragraphs>341</Paragraphs>
  <Slides>75</Slides>
  <Notes>0</Notes>
  <HiddenSlides>4</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Office Theme</vt:lpstr>
      <vt:lpstr> Christianity and the Challenge of Islam </vt:lpstr>
      <vt:lpstr>The Lord’s Work In Jamaica</vt:lpstr>
      <vt:lpstr>Christian Apologetics</vt:lpstr>
      <vt:lpstr>We hold no hatred toward none</vt:lpstr>
      <vt:lpstr>Jesus Christ said</vt:lpstr>
      <vt:lpstr>Who is this Jesus Christ?  He is  the one all men must believe in.</vt:lpstr>
      <vt:lpstr>Jesus Christ </vt:lpstr>
      <vt:lpstr>20 plus years later one these same disciples, Peter said:</vt:lpstr>
      <vt:lpstr>Remember the words of Jude</vt:lpstr>
      <vt:lpstr>Hence our text for today</vt:lpstr>
      <vt:lpstr>The Big Question</vt:lpstr>
      <vt:lpstr>Are You Following?</vt:lpstr>
      <vt:lpstr>Now </vt:lpstr>
      <vt:lpstr>Since A.D. 100 many have claimed additional revelations  from God</vt:lpstr>
      <vt:lpstr>As Islam was  beginning</vt:lpstr>
      <vt:lpstr>As The Religion of Islam began</vt:lpstr>
      <vt:lpstr>Hence at about A.D. 600</vt:lpstr>
      <vt:lpstr>The facts</vt:lpstr>
      <vt:lpstr>Mohammed the founder of Islam</vt:lpstr>
      <vt:lpstr>The Challenge </vt:lpstr>
      <vt:lpstr> The word Islam means: “Surrender.”</vt:lpstr>
      <vt:lpstr>Followers of Islam…</vt:lpstr>
      <vt:lpstr> Mohammed founder of Islam lived in Mecca,Arabia (the Arabian Peninsular) </vt:lpstr>
      <vt:lpstr>Mohammed</vt:lpstr>
      <vt:lpstr>Idolatry in Arabia</vt:lpstr>
      <vt:lpstr>More on Mohammed</vt:lpstr>
      <vt:lpstr>Mohammed’s Visions</vt:lpstr>
      <vt:lpstr>In one significant vision</vt:lpstr>
      <vt:lpstr>As this vision continued</vt:lpstr>
      <vt:lpstr>In the Seventh Heaven</vt:lpstr>
      <vt:lpstr>Continuing the Life of Mohammed</vt:lpstr>
      <vt:lpstr>The Flight from Mecca marks the beginning of Islam</vt:lpstr>
      <vt:lpstr>Note location Medina and Mecca.</vt:lpstr>
      <vt:lpstr> Take note</vt:lpstr>
      <vt:lpstr>Next</vt:lpstr>
      <vt:lpstr>Mohammed Dies</vt:lpstr>
      <vt:lpstr>Islam Grows</vt:lpstr>
      <vt:lpstr>Note: After Mohammed's death</vt:lpstr>
      <vt:lpstr>Eventually</vt:lpstr>
      <vt:lpstr>1. The Sunnis</vt:lpstr>
      <vt:lpstr>More on Sunnis</vt:lpstr>
      <vt:lpstr>2. The Shiites</vt:lpstr>
      <vt:lpstr>More</vt:lpstr>
      <vt:lpstr>Still More on Shiites</vt:lpstr>
      <vt:lpstr>Conclusion</vt:lpstr>
      <vt:lpstr>Part II</vt:lpstr>
      <vt:lpstr>         Note: The Central  Doctrines of Islam “The Five Pillars of the faith " </vt:lpstr>
      <vt:lpstr>I.</vt:lpstr>
      <vt:lpstr>II.</vt:lpstr>
      <vt:lpstr>III.</vt:lpstr>
      <vt:lpstr>IV</vt:lpstr>
      <vt:lpstr>V.</vt:lpstr>
      <vt:lpstr>An Explanation</vt:lpstr>
      <vt:lpstr>Central Duties of Muslims</vt:lpstr>
      <vt:lpstr> A Note on the Jihad Requirement</vt:lpstr>
      <vt:lpstr>Jihad</vt:lpstr>
      <vt:lpstr>Part III</vt:lpstr>
      <vt:lpstr>A Number of other Laws and Traditions of Islam</vt:lpstr>
      <vt:lpstr>The Koran: some teachings</vt:lpstr>
      <vt:lpstr>Other readings</vt:lpstr>
      <vt:lpstr>Part IV</vt:lpstr>
      <vt:lpstr>I.</vt:lpstr>
      <vt:lpstr>Contrast between Islam and Christianity</vt:lpstr>
      <vt:lpstr>Contrast continued</vt:lpstr>
      <vt:lpstr>The Contrast</vt:lpstr>
      <vt:lpstr>Contrast continued</vt:lpstr>
      <vt:lpstr>The Lure of Islam</vt:lpstr>
      <vt:lpstr>The Challenge</vt:lpstr>
      <vt:lpstr>The Caliphate</vt:lpstr>
      <vt:lpstr>Appeal continued</vt:lpstr>
      <vt:lpstr>An Appeal</vt:lpstr>
      <vt:lpstr>The Christianity is in  a Unique Position to Oppose Islam</vt:lpstr>
      <vt:lpstr>Furthermore</vt:lpstr>
      <vt:lpstr>What the Christian must do</vt:lpstr>
      <vt:lpstr>Appeal</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in Worship</dc:title>
  <dc:creator>Owner</dc:creator>
  <cp:lastModifiedBy>Felton, Charles E</cp:lastModifiedBy>
  <cp:revision>409</cp:revision>
  <dcterms:created xsi:type="dcterms:W3CDTF">2012-08-04T07:51:26Z</dcterms:created>
  <dcterms:modified xsi:type="dcterms:W3CDTF">2015-01-27T02:00:05Z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SkypeName">
    <vt:lpwstr>gladwynkiddoe</vt:lpwstr>
  </property>
</Properties>
</file>